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1"/>
  </p:handoutMasterIdLst>
  <p:sldIdLst>
    <p:sldId id="278" r:id="rId2"/>
    <p:sldId id="276" r:id="rId3"/>
    <p:sldId id="294" r:id="rId4"/>
    <p:sldId id="300" r:id="rId5"/>
    <p:sldId id="262" r:id="rId6"/>
    <p:sldId id="263" r:id="rId7"/>
    <p:sldId id="275" r:id="rId8"/>
    <p:sldId id="284" r:id="rId9"/>
    <p:sldId id="305" r:id="rId10"/>
    <p:sldId id="301" r:id="rId11"/>
    <p:sldId id="264" r:id="rId12"/>
    <p:sldId id="298" r:id="rId13"/>
    <p:sldId id="299" r:id="rId14"/>
    <p:sldId id="266" r:id="rId15"/>
    <p:sldId id="267" r:id="rId16"/>
    <p:sldId id="268" r:id="rId17"/>
    <p:sldId id="277" r:id="rId18"/>
    <p:sldId id="279" r:id="rId19"/>
    <p:sldId id="272" r:id="rId20"/>
    <p:sldId id="273" r:id="rId21"/>
    <p:sldId id="302" r:id="rId22"/>
    <p:sldId id="274" r:id="rId23"/>
    <p:sldId id="286" r:id="rId24"/>
    <p:sldId id="304" r:id="rId25"/>
    <p:sldId id="292" r:id="rId26"/>
    <p:sldId id="293" r:id="rId27"/>
    <p:sldId id="307" r:id="rId28"/>
    <p:sldId id="306" r:id="rId29"/>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8" d="100"/>
          <a:sy n="58" d="100"/>
        </p:scale>
        <p:origin x="51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de-DE"/>
          </a:p>
        </p:txBody>
      </p:sp>
      <p:sp>
        <p:nvSpPr>
          <p:cNvPr id="3" name="Datumsplatzhalter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F2AD11AF-E894-4D7E-9747-448F52A9291B}" type="datetimeFigureOut">
              <a:rPr lang="de-DE" smtClean="0"/>
              <a:t>28.05.2026</a:t>
            </a:fld>
            <a:endParaRPr lang="de-DE"/>
          </a:p>
        </p:txBody>
      </p:sp>
      <p:sp>
        <p:nvSpPr>
          <p:cNvPr id="4" name="Fußzeilenplatzhalter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de-DE"/>
          </a:p>
        </p:txBody>
      </p:sp>
      <p:sp>
        <p:nvSpPr>
          <p:cNvPr id="5" name="Foliennummernplatzhalter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DE6B169D-A138-4172-A754-16A33E0969CF}" type="slidenum">
              <a:rPr lang="de-DE" smtClean="0"/>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de-DE"/>
          </a:p>
        </p:txBody>
      </p:sp>
      <p:sp>
        <p:nvSpPr>
          <p:cNvPr id="3" name="Datumsplatzhalt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B5F325E4-12E1-4F19-A584-4D8183EA64CB}" type="datetimeFigureOut">
              <a:rPr lang="de-DE" smtClean="0"/>
              <a:t>28.05.2026</a:t>
            </a:fld>
            <a:endParaRPr lang="de-DE"/>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de-DE"/>
          </a:p>
        </p:txBody>
      </p:sp>
      <p:sp>
        <p:nvSpPr>
          <p:cNvPr id="5" name="Notizenplatzhalt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de-DE"/>
          </a:p>
        </p:txBody>
      </p:sp>
      <p:sp>
        <p:nvSpPr>
          <p:cNvPr id="7" name="Foliennummernplatzhalt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74E7875A-A426-49D5-8108-011E456A9C78}" type="slidenum">
              <a:rPr lang="de-DE" smtClean="0"/>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ussabdruck.d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dirty="0"/>
              <a:t>Methan: ca. 30 mal stärker als Co2, Lachgas ca. 270 mal stärker. </a:t>
            </a:r>
          </a:p>
          <a:p>
            <a:r>
              <a:rPr lang="de-DE" altLang="en-US" dirty="0"/>
              <a:t>CO2: ca. 425 ppm, Methan ca. 1,9 ppm, Lachgas ca. 0,34 ppm.</a:t>
            </a:r>
          </a:p>
          <a:p>
            <a:r>
              <a:rPr lang="de-DE" altLang="en-US" dirty="0"/>
              <a:t>Vor Industrialisierung: CO2 ca. 280 ppm, Methan ca. 0,7 ppm, Lachgas ca. 0,27 ppm</a:t>
            </a:r>
          </a:p>
          <a:p>
            <a:r>
              <a:rPr lang="de-DE" altLang="en-US" dirty="0"/>
              <a:t>CO2 fast 50 %, Methan fast verdreifacht, Lachgas ca. 25 %.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a:t>Was fällt euch spontan ein, wenn ihr den Begriff hört? </a:t>
            </a:r>
          </a:p>
          <a:p>
            <a:r>
              <a:rPr lang="de-DE" altLang="en-US"/>
              <a:t>Kurzer Austausch, halbe Minute. Wir sammeln Ideen, dann schauen wir, was passt.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dirty="0"/>
              <a:t>Festgelegt unter anderem in den Bali-Prinzipien zur Klimagerechtigkeit, verabschiedet rund um Rio + 10 in Johannesburg (Konferenz 10 Jahre nach dem Rio-Erdgipfel 1992. Damals hatte sich der Fokus von reinen Umweltfragen auf Fragen der Entwicklung, Armut, globalen Gerechtigkeit verschoben, also auf die drei Säulen der Nachhaltigkeit: Ökologische, ökonomische und soziale Nachhaltigkeit.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E7875A-A426-49D5-8108-011E456A9C78}" type="slidenum">
              <a:rPr lang="de-DE" smtClean="0"/>
              <a:t>18</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E7875A-A426-49D5-8108-011E456A9C78}" type="slidenum">
              <a:rPr lang="de-DE" smtClean="0"/>
              <a:t>20</a:t>
            </a:fld>
            <a:endParaRPr lang="de-DE"/>
          </a:p>
        </p:txBody>
      </p:sp>
    </p:spTree>
    <p:extLst>
      <p:ext uri="{BB962C8B-B14F-4D97-AF65-F5344CB8AC3E}">
        <p14:creationId xmlns:p14="http://schemas.microsoft.com/office/powerpoint/2010/main" val="2256860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en-US" altLang="de-DE" dirty="0"/>
              <a:t>Die </a:t>
            </a:r>
            <a:r>
              <a:rPr lang="en-US" altLang="de-DE" dirty="0" err="1"/>
              <a:t>Europ</a:t>
            </a:r>
            <a:r>
              <a:rPr lang="en-US" altLang="en-US" dirty="0" err="1"/>
              <a:t>ä</a:t>
            </a:r>
            <a:r>
              <a:rPr lang="en-US" altLang="de-DE" dirty="0" err="1"/>
              <a:t>ische</a:t>
            </a:r>
            <a:r>
              <a:rPr lang="en-US" altLang="de-DE" dirty="0"/>
              <a:t> Union hat </a:t>
            </a:r>
            <a:r>
              <a:rPr lang="en-US" altLang="de-DE" dirty="0" err="1"/>
              <a:t>einen</a:t>
            </a:r>
            <a:r>
              <a:rPr lang="en-US" altLang="de-DE" dirty="0"/>
              <a:t> </a:t>
            </a:r>
            <a:r>
              <a:rPr lang="en-US" altLang="de-DE" dirty="0" err="1"/>
              <a:t>Mechanismus</a:t>
            </a:r>
            <a:r>
              <a:rPr lang="en-US" altLang="de-DE" dirty="0"/>
              <a:t> des </a:t>
            </a:r>
            <a:r>
              <a:rPr lang="en-US" altLang="de-DE" dirty="0" err="1"/>
              <a:t>gerechten</a:t>
            </a:r>
            <a:r>
              <a:rPr lang="en-US" altLang="de-DE" dirty="0"/>
              <a:t> </a:t>
            </a:r>
            <a:r>
              <a:rPr lang="" altLang="en-US" dirty="0"/>
              <a:t>Ü</a:t>
            </a:r>
            <a:r>
              <a:rPr lang="en-US" altLang="de-DE" dirty="0" err="1"/>
              <a:t>bergangs</a:t>
            </a:r>
            <a:r>
              <a:rPr lang="en-US" altLang="de-DE" dirty="0"/>
              <a:t> </a:t>
            </a:r>
            <a:r>
              <a:rPr lang="en-US" altLang="de-DE" dirty="0" err="1"/>
              <a:t>als</a:t>
            </a:r>
            <a:r>
              <a:rPr lang="en-US" altLang="de-DE" dirty="0"/>
              <a:t> Teil der </a:t>
            </a:r>
            <a:r>
              <a:rPr lang="en-US" altLang="de-DE" dirty="0" err="1"/>
              <a:t>Klimastrategie</a:t>
            </a:r>
            <a:r>
              <a:rPr lang="en-US" altLang="de-DE" dirty="0"/>
              <a:t> European Green Deal </a:t>
            </a:r>
            <a:r>
              <a:rPr lang="en-US" altLang="de-DE" dirty="0" err="1"/>
              <a:t>eingeplant</a:t>
            </a:r>
            <a:r>
              <a:rPr lang="en-US" altLang="de-DE" dirty="0"/>
              <a:t>. </a:t>
            </a:r>
            <a:r>
              <a:rPr lang="en-US" altLang="de-DE" dirty="0" err="1"/>
              <a:t>Zwischen</a:t>
            </a:r>
            <a:r>
              <a:rPr lang="en-US" altLang="de-DE" dirty="0"/>
              <a:t> 2021 und 2027 </a:t>
            </a:r>
            <a:r>
              <a:rPr lang="en-US" altLang="de-DE" dirty="0" err="1"/>
              <a:t>sollen</a:t>
            </a:r>
            <a:r>
              <a:rPr lang="en-US" altLang="de-DE" dirty="0"/>
              <a:t> </a:t>
            </a:r>
            <a:r>
              <a:rPr lang="en-US" altLang="de-DE" dirty="0" err="1"/>
              <a:t>Regionen</a:t>
            </a:r>
            <a:r>
              <a:rPr lang="en-US" altLang="de-DE" dirty="0"/>
              <a:t> </a:t>
            </a:r>
            <a:r>
              <a:rPr lang="en-US" altLang="de-DE" dirty="0" err="1"/>
              <a:t>innerhalb</a:t>
            </a:r>
            <a:r>
              <a:rPr lang="en-US" altLang="de-DE" dirty="0"/>
              <a:t> der </a:t>
            </a:r>
            <a:r>
              <a:rPr lang="en-US" altLang="de-DE" dirty="0" err="1"/>
              <a:t>Europ</a:t>
            </a:r>
            <a:r>
              <a:rPr lang="en-US" altLang="en-US" dirty="0" err="1"/>
              <a:t>ä</a:t>
            </a:r>
            <a:r>
              <a:rPr lang="en-US" altLang="de-DE" dirty="0" err="1"/>
              <a:t>ischen</a:t>
            </a:r>
            <a:r>
              <a:rPr lang="en-US" altLang="de-DE" dirty="0"/>
              <a:t> Union, </a:t>
            </a:r>
            <a:r>
              <a:rPr lang="en-US" altLang="de-DE" dirty="0" err="1"/>
              <a:t>deren</a:t>
            </a:r>
            <a:r>
              <a:rPr lang="en-US" altLang="de-DE" dirty="0"/>
              <a:t> </a:t>
            </a:r>
            <a:r>
              <a:rPr lang="en-US" altLang="de-DE" dirty="0" err="1"/>
              <a:t>Arbeitsmarkt</a:t>
            </a:r>
            <a:r>
              <a:rPr lang="en-US" altLang="de-DE" dirty="0"/>
              <a:t> und </a:t>
            </a:r>
            <a:r>
              <a:rPr lang="en-US" altLang="de-DE" dirty="0" err="1"/>
              <a:t>wirtschaftliche</a:t>
            </a:r>
            <a:r>
              <a:rPr lang="en-US" altLang="de-DE" dirty="0"/>
              <a:t> </a:t>
            </a:r>
            <a:r>
              <a:rPr lang="en-US" altLang="de-DE" dirty="0" err="1"/>
              <a:t>St</a:t>
            </a:r>
            <a:r>
              <a:rPr lang="en-US" altLang="en-US" dirty="0" err="1"/>
              <a:t>ä</a:t>
            </a:r>
            <a:r>
              <a:rPr lang="en-US" altLang="de-DE" dirty="0" err="1"/>
              <a:t>rke</a:t>
            </a:r>
            <a:r>
              <a:rPr lang="en-US" altLang="de-DE" dirty="0"/>
              <a:t> </a:t>
            </a:r>
            <a:r>
              <a:rPr lang="en-US" altLang="de-DE" dirty="0" err="1"/>
              <a:t>besonders</a:t>
            </a:r>
            <a:r>
              <a:rPr lang="en-US" altLang="de-DE" dirty="0"/>
              <a:t> </a:t>
            </a:r>
            <a:r>
              <a:rPr lang="en-US" altLang="de-DE" dirty="0" err="1"/>
              <a:t>abh</a:t>
            </a:r>
            <a:r>
              <a:rPr lang="en-US" altLang="en-US" dirty="0" err="1"/>
              <a:t>ä</a:t>
            </a:r>
            <a:r>
              <a:rPr lang="en-US" altLang="de-DE" dirty="0" err="1"/>
              <a:t>ngig</a:t>
            </a:r>
            <a:r>
              <a:rPr lang="en-US" altLang="de-DE" dirty="0"/>
              <a:t> </a:t>
            </a:r>
            <a:r>
              <a:rPr lang="en-US" altLang="de-DE" dirty="0" err="1"/>
              <a:t>sind</a:t>
            </a:r>
            <a:r>
              <a:rPr lang="en-US" altLang="de-DE" dirty="0"/>
              <a:t> von </a:t>
            </a:r>
            <a:r>
              <a:rPr lang="en-US" altLang="de-DE" dirty="0" err="1"/>
              <a:t>fossilen</a:t>
            </a:r>
            <a:r>
              <a:rPr lang="en-US" altLang="de-DE" dirty="0"/>
              <a:t> </a:t>
            </a:r>
            <a:r>
              <a:rPr lang="en-US" altLang="de-DE" dirty="0" err="1"/>
              <a:t>Brennstoffen</a:t>
            </a:r>
            <a:r>
              <a:rPr lang="en-US" altLang="de-DE" dirty="0"/>
              <a:t>, </a:t>
            </a:r>
            <a:r>
              <a:rPr lang="en-US" altLang="de-DE" dirty="0" err="1"/>
              <a:t>finanziell</a:t>
            </a:r>
            <a:r>
              <a:rPr lang="en-US" altLang="de-DE" dirty="0"/>
              <a:t> </a:t>
            </a:r>
            <a:r>
              <a:rPr lang="en-US" altLang="de-DE" dirty="0" err="1"/>
              <a:t>unterst</a:t>
            </a:r>
            <a:r>
              <a:rPr lang="en-US" altLang="en-US" dirty="0" err="1"/>
              <a:t>ü</a:t>
            </a:r>
            <a:r>
              <a:rPr lang="en-US" altLang="de-DE" dirty="0" err="1"/>
              <a:t>tzt</a:t>
            </a:r>
            <a:r>
              <a:rPr lang="en-US" altLang="de-DE" dirty="0"/>
              <a:t> </a:t>
            </a:r>
            <a:r>
              <a:rPr lang="en-US" altLang="de-DE" dirty="0" err="1"/>
              <a:t>werden</a:t>
            </a:r>
            <a:r>
              <a:rPr lang="en-US" altLang="de-DE" dirty="0"/>
              <a:t>, um negative </a:t>
            </a:r>
            <a:r>
              <a:rPr lang="en-US" altLang="de-DE" dirty="0" err="1"/>
              <a:t>gesellschaftliche</a:t>
            </a:r>
            <a:r>
              <a:rPr lang="en-US" altLang="de-DE" dirty="0"/>
              <a:t> und </a:t>
            </a:r>
            <a:r>
              <a:rPr lang="en-US" altLang="de-DE" dirty="0" err="1"/>
              <a:t>wirtschaftliche</a:t>
            </a:r>
            <a:r>
              <a:rPr lang="en-US" altLang="de-DE" dirty="0"/>
              <a:t> </a:t>
            </a:r>
            <a:r>
              <a:rPr lang="en-US" altLang="de-DE" dirty="0" err="1"/>
              <a:t>Folgen</a:t>
            </a:r>
            <a:r>
              <a:rPr lang="en-US" altLang="de-DE" dirty="0"/>
              <a:t> der </a:t>
            </a:r>
            <a:r>
              <a:rPr lang="en-US" altLang="de-DE" dirty="0" err="1"/>
              <a:t>Energiewende</a:t>
            </a:r>
            <a:r>
              <a:rPr lang="en-US" altLang="de-DE" dirty="0"/>
              <a:t> </a:t>
            </a:r>
            <a:r>
              <a:rPr lang="en-US" altLang="de-DE" dirty="0" err="1"/>
              <a:t>abzufangen</a:t>
            </a:r>
            <a:r>
              <a:rPr lang="en-US" altLang="de-DE" dirty="0"/>
              <a:t>. Der Just Transition Fund (JTF) </a:t>
            </a:r>
            <a:r>
              <a:rPr lang="en-US" altLang="de-DE" dirty="0" err="1"/>
              <a:t>wurde</a:t>
            </a:r>
            <a:r>
              <a:rPr lang="en-US" altLang="de-DE" dirty="0"/>
              <a:t> </a:t>
            </a:r>
            <a:r>
              <a:rPr lang="en-US" altLang="de-DE" dirty="0" err="1"/>
              <a:t>mit</a:t>
            </a:r>
            <a:r>
              <a:rPr lang="en-US" altLang="de-DE" dirty="0"/>
              <a:t> 17 </a:t>
            </a:r>
            <a:r>
              <a:rPr lang="en-US" altLang="de-DE" dirty="0" err="1"/>
              <a:t>Mrd</a:t>
            </a:r>
            <a:r>
              <a:rPr lang="en-US" altLang="de-DE" dirty="0"/>
              <a:t>. Euro </a:t>
            </a:r>
            <a:r>
              <a:rPr lang="en-US" altLang="de-DE" dirty="0" err="1"/>
              <a:t>ausgestattet</a:t>
            </a:r>
            <a:r>
              <a:rPr lang="en-US" altLang="de-DE" dirty="0"/>
              <a:t> und </a:t>
            </a:r>
            <a:r>
              <a:rPr lang="en-US" altLang="de-DE" dirty="0" err="1"/>
              <a:t>soll</a:t>
            </a:r>
            <a:r>
              <a:rPr lang="en-US" altLang="de-DE" dirty="0"/>
              <a:t> </a:t>
            </a:r>
            <a:r>
              <a:rPr lang="en-US" altLang="de-DE" dirty="0" err="1"/>
              <a:t>Gesamtinvestitionen</a:t>
            </a:r>
            <a:r>
              <a:rPr lang="en-US" altLang="de-DE" dirty="0"/>
              <a:t> von bis zu 30 </a:t>
            </a:r>
            <a:r>
              <a:rPr lang="en-US" altLang="de-DE" dirty="0" err="1"/>
              <a:t>Mrd</a:t>
            </a:r>
            <a:r>
              <a:rPr lang="en-US" altLang="de-DE" dirty="0"/>
              <a:t>. Euro </a:t>
            </a:r>
            <a:r>
              <a:rPr lang="en-US" altLang="de-DE" dirty="0" err="1"/>
              <a:t>bewirken</a:t>
            </a:r>
            <a:r>
              <a:rPr lang="en-US" altLang="de-DE" dirty="0"/>
              <a:t>. Ist </a:t>
            </a:r>
            <a:r>
              <a:rPr lang="en-US" altLang="de-DE" dirty="0" err="1"/>
              <a:t>aber</a:t>
            </a:r>
            <a:r>
              <a:rPr lang="en-US" altLang="de-DE" dirty="0"/>
              <a:t> </a:t>
            </a:r>
            <a:r>
              <a:rPr lang="en-US" altLang="de-DE" dirty="0" err="1"/>
              <a:t>nur</a:t>
            </a:r>
            <a:r>
              <a:rPr lang="en-US" altLang="de-DE" dirty="0"/>
              <a:t> </a:t>
            </a:r>
            <a:r>
              <a:rPr lang="en-US" altLang="de-DE" dirty="0" err="1"/>
              <a:t>eine</a:t>
            </a:r>
            <a:r>
              <a:rPr lang="en-US" altLang="de-DE" dirty="0"/>
              <a:t> </a:t>
            </a:r>
            <a:r>
              <a:rPr lang="en-US" altLang="de-DE" dirty="0" err="1"/>
              <a:t>Säule</a:t>
            </a:r>
            <a:r>
              <a:rPr lang="en-US" altLang="de-DE" dirty="0"/>
              <a:t>, </a:t>
            </a:r>
            <a:r>
              <a:rPr lang="en-US" altLang="de-DE" dirty="0" err="1"/>
              <a:t>andere</a:t>
            </a:r>
            <a:r>
              <a:rPr lang="en-US" altLang="de-DE" dirty="0"/>
              <a:t> </a:t>
            </a:r>
            <a:r>
              <a:rPr lang="en-US" altLang="de-DE" dirty="0" err="1"/>
              <a:t>Maßnahmen</a:t>
            </a:r>
            <a:r>
              <a:rPr lang="en-US" altLang="de-DE" dirty="0"/>
              <a:t>, </a:t>
            </a:r>
            <a:r>
              <a:rPr lang="en-US" altLang="de-DE" dirty="0" err="1"/>
              <a:t>etwa</a:t>
            </a:r>
            <a:r>
              <a:rPr lang="en-US" altLang="de-DE" dirty="0"/>
              <a:t> </a:t>
            </a:r>
            <a:r>
              <a:rPr lang="en-US" altLang="de-DE" dirty="0" err="1"/>
              <a:t>Darlehen</a:t>
            </a:r>
            <a:r>
              <a:rPr lang="en-US" altLang="de-DE" dirty="0"/>
              <a:t> der </a:t>
            </a:r>
            <a:r>
              <a:rPr lang="en-US" altLang="de-DE" dirty="0" err="1"/>
              <a:t>Europäischen</a:t>
            </a:r>
            <a:r>
              <a:rPr lang="en-US" altLang="de-DE" dirty="0"/>
              <a:t> </a:t>
            </a:r>
            <a:r>
              <a:rPr lang="en-US" altLang="de-DE" dirty="0" err="1"/>
              <a:t>Investitionsbank</a:t>
            </a:r>
            <a:r>
              <a:rPr lang="en-US" altLang="de-DE" dirty="0"/>
              <a:t>.</a:t>
            </a:r>
          </a:p>
          <a:p>
            <a:r>
              <a:rPr lang="en-US" altLang="de-DE" dirty="0"/>
              <a:t>KTF: </a:t>
            </a:r>
            <a:r>
              <a:rPr lang="en-US" altLang="de-DE" dirty="0" err="1"/>
              <a:t>Deutsches</a:t>
            </a:r>
            <a:r>
              <a:rPr lang="en-US" altLang="de-DE" dirty="0"/>
              <a:t> </a:t>
            </a:r>
            <a:r>
              <a:rPr lang="en-US" altLang="de-DE" dirty="0" err="1"/>
              <a:t>Sondervermögen</a:t>
            </a:r>
            <a:r>
              <a:rPr lang="en-US" altLang="de-DE" dirty="0"/>
              <a:t> des </a:t>
            </a:r>
            <a:r>
              <a:rPr lang="en-US" altLang="de-DE" dirty="0" err="1"/>
              <a:t>Bundes</a:t>
            </a:r>
            <a:r>
              <a:rPr lang="en-US" altLang="de-DE" dirty="0"/>
              <a:t>, um </a:t>
            </a:r>
            <a:r>
              <a:rPr lang="en-US" altLang="de-DE" dirty="0" err="1"/>
              <a:t>Klimaschutz</a:t>
            </a:r>
            <a:r>
              <a:rPr lang="en-US" altLang="de-DE" dirty="0"/>
              <a:t> und </a:t>
            </a:r>
            <a:r>
              <a:rPr lang="en-US" altLang="de-DE" dirty="0" err="1"/>
              <a:t>Investitionen</a:t>
            </a:r>
            <a:r>
              <a:rPr lang="en-US" altLang="de-DE" dirty="0"/>
              <a:t> zu </a:t>
            </a:r>
            <a:r>
              <a:rPr lang="en-US" altLang="de-DE" dirty="0" err="1"/>
              <a:t>finanzieren</a:t>
            </a:r>
            <a:r>
              <a:rPr lang="en-US" altLang="de-DE" dirty="0"/>
              <a:t>. </a:t>
            </a:r>
            <a:r>
              <a:rPr lang="en-US" altLang="de-DE" dirty="0" err="1"/>
              <a:t>Grob</a:t>
            </a:r>
            <a:r>
              <a:rPr lang="en-US" altLang="de-DE" dirty="0"/>
              <a:t> </a:t>
            </a:r>
            <a:r>
              <a:rPr lang="en-US" altLang="de-DE" dirty="0" err="1"/>
              <a:t>im</a:t>
            </a:r>
            <a:r>
              <a:rPr lang="en-US" altLang="de-DE" dirty="0"/>
              <a:t> </a:t>
            </a:r>
            <a:r>
              <a:rPr lang="en-US" altLang="de-DE" dirty="0" err="1"/>
              <a:t>Bereich</a:t>
            </a:r>
            <a:r>
              <a:rPr lang="en-US" altLang="de-DE" dirty="0"/>
              <a:t> 37,4 </a:t>
            </a:r>
            <a:r>
              <a:rPr lang="en-US" altLang="de-DE" dirty="0" err="1"/>
              <a:t>Mrd</a:t>
            </a:r>
            <a:r>
              <a:rPr lang="en-US" altLang="de-DE" dirty="0"/>
              <a:t>. € für 2026. </a:t>
            </a:r>
            <a:r>
              <a:rPr lang="en-US" altLang="de-DE" dirty="0" err="1"/>
              <a:t>Wird</a:t>
            </a:r>
            <a:r>
              <a:rPr lang="en-US" altLang="de-DE" dirty="0"/>
              <a:t> </a:t>
            </a:r>
            <a:r>
              <a:rPr lang="en-US" altLang="de-DE" dirty="0" err="1"/>
              <a:t>jedes</a:t>
            </a:r>
            <a:r>
              <a:rPr lang="en-US" altLang="de-DE" dirty="0"/>
              <a:t> </a:t>
            </a:r>
            <a:r>
              <a:rPr lang="en-US" altLang="de-DE" dirty="0" err="1"/>
              <a:t>Jahr</a:t>
            </a:r>
            <a:r>
              <a:rPr lang="en-US" altLang="de-DE" dirty="0"/>
              <a:t> </a:t>
            </a:r>
            <a:r>
              <a:rPr lang="en-US" altLang="de-DE" dirty="0" err="1"/>
              <a:t>im</a:t>
            </a:r>
            <a:r>
              <a:rPr lang="en-US" altLang="de-DE" dirty="0"/>
              <a:t> </a:t>
            </a:r>
            <a:r>
              <a:rPr lang="en-US" altLang="de-DE" dirty="0" err="1"/>
              <a:t>Wirtschaftsplan</a:t>
            </a:r>
            <a:r>
              <a:rPr lang="en-US" altLang="de-DE" dirty="0"/>
              <a:t> </a:t>
            </a:r>
            <a:r>
              <a:rPr lang="en-US" altLang="de-DE" dirty="0" err="1"/>
              <a:t>zum</a:t>
            </a:r>
            <a:r>
              <a:rPr lang="en-US" altLang="de-DE" dirty="0"/>
              <a:t> </a:t>
            </a:r>
            <a:r>
              <a:rPr lang="en-US" altLang="de-DE" dirty="0" err="1"/>
              <a:t>Bundeshaushalt</a:t>
            </a:r>
            <a:r>
              <a:rPr lang="en-US" altLang="de-DE" dirty="0"/>
              <a:t> neu </a:t>
            </a:r>
            <a:r>
              <a:rPr lang="en-US" altLang="de-DE" dirty="0" err="1"/>
              <a:t>festgelegt</a:t>
            </a:r>
            <a:r>
              <a:rPr lang="en-US" altLang="de-DE" dirty="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Hand Print – Action </a:t>
            </a:r>
            <a:r>
              <a:rPr lang="de-DE" dirty="0" err="1"/>
              <a:t>Towards</a:t>
            </a:r>
            <a:r>
              <a:rPr lang="de-DE" dirty="0"/>
              <a:t> </a:t>
            </a:r>
            <a:r>
              <a:rPr lang="de-DE" dirty="0" err="1"/>
              <a:t>Sustainability</a:t>
            </a:r>
            <a:endParaRPr lang="de-DE" dirty="0"/>
          </a:p>
          <a:p>
            <a:r>
              <a:rPr lang="de-DE" dirty="0"/>
              <a:t>Das </a:t>
            </a:r>
            <a:r>
              <a:rPr lang="de-DE" dirty="0" err="1"/>
              <a:t>Centre</a:t>
            </a:r>
            <a:r>
              <a:rPr lang="de-DE" dirty="0"/>
              <a:t> </a:t>
            </a:r>
            <a:r>
              <a:rPr lang="de-DE" dirty="0" err="1"/>
              <a:t>for</a:t>
            </a:r>
            <a:r>
              <a:rPr lang="de-DE" dirty="0"/>
              <a:t> Environment Education (CEE) in Indien entwickelte den Hand Print als offenes Konzept, das jeder individuell nutzen und weiterentwickeln kann. Die zehnjährige </a:t>
            </a:r>
            <a:r>
              <a:rPr lang="de-DE" dirty="0" err="1"/>
              <a:t>Srija</a:t>
            </a:r>
            <a:r>
              <a:rPr lang="de-DE" dirty="0"/>
              <a:t> entwarf die Hand als Symbol für positives Handeln im Rahmen eines Nachhaltigkeitsprojekts des CEE. Mittlerweile wird es verwendet, um Maßnahmen für mehr Nachhaltigkeit darzustellen. Germanwatch nutzt und unterstützt den Hand Print als Instrument in der Bildungsarbeit und entwickelt ihn weiter. Germanwatch setzt dabei den Schwerpunkt auf strukturverändernde Handlungsmöglichkeiten und politisches Engagement im Kontext einer nachhaltigen Entwicklung.</a:t>
            </a:r>
          </a:p>
          <a:p>
            <a:r>
              <a:rPr lang="de-DE" dirty="0"/>
              <a:t>Inzwischen wissen Viele, was sie persönlich tun können, um etwas nachhaltiger zu leben. Dafür bietet der </a:t>
            </a:r>
            <a:r>
              <a:rPr lang="de-DE" dirty="0">
                <a:hlinkClick r:id="rId3"/>
              </a:rPr>
              <a:t>ökologische Fußabdruck</a:t>
            </a:r>
            <a:r>
              <a:rPr lang="de-DE" dirty="0"/>
              <a:t>  eine gute Orientierung. Aber die Bemühung um einen nachhaltigen Lebensstil frustriert immer dann, wenn nachhaltige Optionen kompliziert, teuer oder gar nicht verfügbar sind. Hinzu kommt, dass nur ein Teil der Gesellschaft sich überhaupt aktiv um einen fairen Fußabdruck bemüht.</a:t>
            </a:r>
          </a:p>
          <a:p>
            <a:r>
              <a:rPr lang="de-DE" dirty="0"/>
              <a:t>Hier kommt der Handabdruck ins Spiel. Handabdruck-Aktionen </a:t>
            </a:r>
            <a:r>
              <a:rPr lang="de-DE" b="1" dirty="0"/>
              <a:t>verändern die Rahmenbedingungen so, dass nachhaltiges Verhalten leichter, naheliegender, preiswerter oder zum Standard wird</a:t>
            </a:r>
            <a:r>
              <a:rPr lang="de-DE" dirty="0"/>
              <a:t>. Während man beim Fußabdruck nur seine persönliche Umweltbilanz verbessert, beeinflusst eine Handabdruck-Aktion die Situation für mehrere Menschen.</a:t>
            </a:r>
          </a:p>
          <a:p>
            <a:endParaRPr lang="de-DE" dirty="0"/>
          </a:p>
        </p:txBody>
      </p:sp>
      <p:sp>
        <p:nvSpPr>
          <p:cNvPr id="4" name="Foliennummernplatzhalter 3"/>
          <p:cNvSpPr>
            <a:spLocks noGrp="1"/>
          </p:cNvSpPr>
          <p:nvPr>
            <p:ph type="sldNum" sz="quarter" idx="5"/>
          </p:nvPr>
        </p:nvSpPr>
        <p:spPr/>
        <p:txBody>
          <a:bodyPr/>
          <a:lstStyle/>
          <a:p>
            <a:fld id="{E104CDAE-497C-4216-B4FC-AF5040D21BE7}" type="slidenum">
              <a:rPr lang="de-DE" smtClean="0"/>
              <a:t>23</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Greenpeace hat für Greenwashing vier Kriterien vorgeschlagen: 1.) Das Kerngeschäft ist an sich schon umweltschädlich (Kreuzfahrten, Mineralöl. 2.) Mehr Geld für Werbung als für Umweltschutz. 3.) Lobbyarbeit, um Umweltschutz zu umgehen (also grüner Anstrich, aber es wird versucht, die Politik zu beeinflussen für das Gegenteil. 4.) Werben mit Selbstverständlichkeiten (Verzicht auf absichtlich zugesetztes  Mikroplastik ab 2025). Beispiel für schlechte Siegel: Rainforest Alliance, Rossmann (dürfen einige Produkte ihrer Eigenmarken nicht mehr als klimaneutral bezeichnen lt. Landgericht Karlsruhe seit 2023), RSPO (Round Table on Sustainable Palm Oil).</a:t>
            </a:r>
          </a:p>
        </p:txBody>
      </p:sp>
      <p:sp>
        <p:nvSpPr>
          <p:cNvPr id="4" name="Foliennummernplatzhalter 3"/>
          <p:cNvSpPr>
            <a:spLocks noGrp="1"/>
          </p:cNvSpPr>
          <p:nvPr>
            <p:ph type="sldNum" sz="quarter" idx="5"/>
          </p:nvPr>
        </p:nvSpPr>
        <p:spPr/>
        <p:txBody>
          <a:bodyPr/>
          <a:lstStyle/>
          <a:p>
            <a:fld id="{74E7875A-A426-49D5-8108-011E456A9C78}" type="slidenum">
              <a:rPr lang="de-DE" smtClean="0"/>
              <a:t>24</a:t>
            </a:fld>
            <a:endParaRPr lang="de-DE"/>
          </a:p>
        </p:txBody>
      </p:sp>
    </p:spTree>
    <p:extLst>
      <p:ext uri="{BB962C8B-B14F-4D97-AF65-F5344CB8AC3E}">
        <p14:creationId xmlns:p14="http://schemas.microsoft.com/office/powerpoint/2010/main" val="2096849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kann ich als Einzelne und Einzelner schon tun?“ ist wohl eine der häufigsten Reaktionen auf Handlungsaufforderungen für mehr Nachhaltigkeit. Sicher ist es nicht einfach, politische Strukturen und Prozesse zu beeinflussen. Es gibt jedoch auch niedrigschwellige Handlungsebenen, auf denen strukturelle Veränderungen effektiv umgesetzt werden können und die ebenfalls bleibende Wirkung entfalten. Auf der Wirkungsebene des Individuums, des eigenen Haushalts und der Familie sind es insbesondere die alltäglichen und langfristigeren Konsumentscheidungen mit denen man kleine Wirkungen erzielen kann – diese sind jedoch selten struktureller Natur. Möchte man Rahmenbedingungen verändern, um vielen Menschen nachhaltiges Verhalten zu ermöglichen, auch Personen, die nur wenig Motivation für Nachhaltigkeitsthemen haben muss man über die individuelle Wirkungsebene hinausgehen und sich solchen mit höherer Reichweite widmen</a:t>
            </a:r>
          </a:p>
          <a:p>
            <a:endParaRPr lang="de-DE" dirty="0"/>
          </a:p>
          <a:p>
            <a:r>
              <a:rPr lang="de-DE" dirty="0"/>
              <a:t>Jede und jeder von uns ist in gesellschaftlichen Strukturen eingebettet, sei es als </a:t>
            </a:r>
            <a:r>
              <a:rPr lang="de-DE" dirty="0" err="1"/>
              <a:t>SchülerIn</a:t>
            </a:r>
            <a:r>
              <a:rPr lang="de-DE" dirty="0"/>
              <a:t> oder </a:t>
            </a:r>
            <a:r>
              <a:rPr lang="de-DE" dirty="0" err="1"/>
              <a:t>StudentIn</a:t>
            </a:r>
            <a:r>
              <a:rPr lang="de-DE" dirty="0"/>
              <a:t> in einer Bildungseinrichtung, als </a:t>
            </a:r>
            <a:r>
              <a:rPr lang="de-DE" dirty="0" err="1"/>
              <a:t>KollegIn</a:t>
            </a:r>
            <a:r>
              <a:rPr lang="de-DE" dirty="0"/>
              <a:t> und </a:t>
            </a:r>
            <a:r>
              <a:rPr lang="de-DE" dirty="0" err="1"/>
              <a:t>ArbeitnehmerIn</a:t>
            </a:r>
            <a:r>
              <a:rPr lang="de-DE" dirty="0"/>
              <a:t> an einem Arbeitsplatz, als </a:t>
            </a:r>
            <a:r>
              <a:rPr lang="de-DE" dirty="0" err="1"/>
              <a:t>NachbarIn</a:t>
            </a:r>
            <a:r>
              <a:rPr lang="de-DE" dirty="0"/>
              <a:t> in einem Wohnviertel oder als </a:t>
            </a:r>
            <a:r>
              <a:rPr lang="de-DE" dirty="0" err="1"/>
              <a:t>BürgerIn</a:t>
            </a:r>
            <a:r>
              <a:rPr lang="de-DE" dirty="0"/>
              <a:t> einer Gemeinde. Auch unser Handeln und Wirken in Vereinen, religiösen Gemeinschaften und Verbänden ermöglicht es uns, die dortigen Strukturen zu analysieren, und bietet Möglichkeiten, sie als Mitglied im Dialog mit anderen Mitgliedern zu hinterfragen und schließlich so zu verändern, dass sie zukunftsfähig und nachhaltig werden. Wichtig ist, von Einzelentscheidungen hin zu Grundsatzentscheidungen und von einmaligen Aktivitäten hin zu festen Rahmenbedingungen und Beschlüssen zu kommen. </a:t>
            </a:r>
          </a:p>
        </p:txBody>
      </p:sp>
      <p:sp>
        <p:nvSpPr>
          <p:cNvPr id="4" name="Foliennummernplatzhalter 3"/>
          <p:cNvSpPr>
            <a:spLocks noGrp="1"/>
          </p:cNvSpPr>
          <p:nvPr>
            <p:ph type="sldNum" sz="quarter" idx="5"/>
          </p:nvPr>
        </p:nvSpPr>
        <p:spPr/>
        <p:txBody>
          <a:bodyPr/>
          <a:lstStyle/>
          <a:p>
            <a:fld id="{E104CDAE-497C-4216-B4FC-AF5040D21BE7}" type="slidenum">
              <a:rPr lang="de-DE" smtClean="0"/>
              <a:t>25</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www.handabdruck.eu können TN 6 Fragen zu den eigenen Interessen und dem eigenen Umfeld beantworten. Sie wählen dabei einen Themenbereich, für den sie besonders brennen (Mobilität, Ernährung und Landwirtschaft, Energie und Rohstoffe, Wirtschaft und Arbeit) und eine Handlungsebene, auf der sie sich vorstellen können, aktiv zu werden (Verein, Religionsgemeinschaft, Schule, Hochschule, Stadt, Kommune, Deutschland, die EU). Außerdem beantworten sie Fragen zum eigenen Aktionstyp.</a:t>
            </a:r>
          </a:p>
          <a:p>
            <a:r>
              <a:rPr lang="de-DE" dirty="0"/>
              <a:t>Auf Basis ihrer Antworten bekommen die TN eine Handabdruck-Idee, die gut zu ihnen als Person und ihren Interessen passt. Außerdem erhalten sie Beispiele von ähnlichen Projekten, Anregungen für erste Schritte und strategische Ansätze.</a:t>
            </a:r>
          </a:p>
          <a:p>
            <a:r>
              <a:rPr lang="de-DE" dirty="0"/>
              <a:t>Wirkungsvolle Hebel entdecken: Alle Vorschläge setzen an den Rahmenbedingungen und Strukturen an und haben bleibende Veränderung zum Ziel – damit Nachhaltigkeit der neue Standard wird.    https://www.handabdruck.eu/  </a:t>
            </a:r>
          </a:p>
          <a:p>
            <a:r>
              <a:rPr lang="de-DE" dirty="0"/>
              <a:t>Die TN können ihre Ergebnisse anschließend in der Gruppe vorstellen, ihre strukturverändernde Wirkung diskutieren, offene Fragen klären, gemeinsame Interessen entdecken und sich mit </a:t>
            </a:r>
            <a:r>
              <a:rPr lang="de-DE" dirty="0" err="1"/>
              <a:t>Mitstreiter:innen</a:t>
            </a:r>
            <a:r>
              <a:rPr lang="de-DE" dirty="0"/>
              <a:t> für eine anschließende Projektplanungssession vernetzen</a:t>
            </a:r>
          </a:p>
        </p:txBody>
      </p:sp>
      <p:sp>
        <p:nvSpPr>
          <p:cNvPr id="4" name="Foliennummernplatzhalter 3"/>
          <p:cNvSpPr>
            <a:spLocks noGrp="1"/>
          </p:cNvSpPr>
          <p:nvPr>
            <p:ph type="sldNum" sz="quarter" idx="5"/>
          </p:nvPr>
        </p:nvSpPr>
        <p:spPr/>
        <p:txBody>
          <a:bodyPr/>
          <a:lstStyle/>
          <a:p>
            <a:fld id="{E104CDAE-497C-4216-B4FC-AF5040D21BE7}" type="slidenum">
              <a:rPr lang="de-DE" smtClean="0"/>
              <a:t>26</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Jetzt seid Ihr dran: </a:t>
            </a:r>
          </a:p>
        </p:txBody>
      </p:sp>
      <p:sp>
        <p:nvSpPr>
          <p:cNvPr id="4" name="Foliennummernplatzhalter 3"/>
          <p:cNvSpPr>
            <a:spLocks noGrp="1"/>
          </p:cNvSpPr>
          <p:nvPr>
            <p:ph type="sldNum" sz="quarter" idx="5"/>
          </p:nvPr>
        </p:nvSpPr>
        <p:spPr/>
        <p:txBody>
          <a:bodyPr/>
          <a:lstStyle/>
          <a:p>
            <a:fld id="{74E7875A-A426-49D5-8108-011E456A9C78}" type="slidenum">
              <a:rPr lang="de-DE" smtClean="0"/>
              <a:t>27</a:t>
            </a:fld>
            <a:endParaRPr lang="de-DE"/>
          </a:p>
        </p:txBody>
      </p:sp>
    </p:spTree>
    <p:extLst>
      <p:ext uri="{BB962C8B-B14F-4D97-AF65-F5344CB8AC3E}">
        <p14:creationId xmlns:p14="http://schemas.microsoft.com/office/powerpoint/2010/main" val="93505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dirty="0">
                <a:sym typeface="+mn-ea"/>
              </a:rPr>
              <a:t>Methan: ca. 30 mal stärker als Co2, Lachgas ca. 270 mal stärker. </a:t>
            </a:r>
            <a:endParaRPr lang="de-DE" altLang="en-US" dirty="0"/>
          </a:p>
          <a:p>
            <a:r>
              <a:rPr lang="de-DE" altLang="en-US" dirty="0">
                <a:sym typeface="+mn-ea"/>
              </a:rPr>
              <a:t>CO2: ca. 425 ppm, Methan ca. 1,9 ppm, Lachgas ca. 0,34 ppm.</a:t>
            </a:r>
            <a:endParaRPr lang="de-DE" altLang="en-US" dirty="0"/>
          </a:p>
          <a:p>
            <a:r>
              <a:rPr lang="de-DE" altLang="en-US" dirty="0">
                <a:sym typeface="+mn-ea"/>
              </a:rPr>
              <a:t>Vor Industrialisierung: CO2 ca. 280 ppm, Methan ca. 0,7 ppm, Lachgas ca. 0,27 ppm</a:t>
            </a:r>
            <a:endParaRPr lang="de-DE" altLang="en-US" dirty="0"/>
          </a:p>
          <a:p>
            <a:r>
              <a:rPr lang="de-DE" altLang="en-US" dirty="0">
                <a:sym typeface="+mn-ea"/>
              </a:rPr>
              <a:t>CO2 fast 50 %, Methan fast verdreifacht, Lachgas ca. 25 %.</a:t>
            </a:r>
            <a:endParaRPr lang="de-DE" altLang="en-US" dirty="0"/>
          </a:p>
          <a:p>
            <a:r>
              <a:rPr lang="de-DE" altLang="en-US" dirty="0"/>
              <a:t>Verweildauer: bei CO2 kein </a:t>
            </a:r>
            <a:r>
              <a:rPr lang="de-DE" altLang="en-US" dirty="0" err="1"/>
              <a:t>feter</a:t>
            </a:r>
            <a:r>
              <a:rPr lang="de-DE" altLang="en-US" dirty="0"/>
              <a:t> Wert, Jahrhunderte bis über 1000 Jahre im System. Etwa die Hälfte wird in Jahrzehnten abgebaut, der Rest sehr langsam. Methan: etwa 12 Jahre, Lachgas etwa 120 Jahre, FCKW etwa 100 Jahre, teils deutlich länger. Wasserdampf Tage bis Wochen. Die Menschheit emittiert jedes Jahr mehr als 50 Mrd. Tonnen Treibhausgase, vor allem CO2 (37 – 38 Mrd. Tonnen), aber auch Methan (350 Mio. Tonnen) und Lachgas. Über 20 Jahre wirkt Methan etwa 80-mal stärker als CO2, ü </a:t>
            </a:r>
            <a:r>
              <a:rPr lang="de-DE" altLang="en-US" dirty="0" err="1"/>
              <a:t>ber</a:t>
            </a:r>
            <a:r>
              <a:rPr lang="de-DE" altLang="en-US" dirty="0"/>
              <a:t> 100 Jahre 27 – 30 mal stärker.</a:t>
            </a:r>
          </a:p>
          <a:p>
            <a:endParaRPr lang="de-DE"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dirty="0"/>
              <a:t>Eis-Albedo-Effekt: Eine positive Rückkopplung im </a:t>
            </a:r>
            <a:r>
              <a:rPr lang="de-DE" altLang="en-US" dirty="0" err="1"/>
              <a:t>Klimsystem</a:t>
            </a:r>
            <a:r>
              <a:rPr lang="de-DE" altLang="en-US" dirty="0"/>
              <a:t>: Helle Eis- und Schneeflächen reflektieren viel Sonnenlicht, während dunkles Wasser und Boden mehr Energie aufnehmen. Schmilzt Eis, sinkt die Albedo, es wird mehr Wärme absorbiert und die Erwärmung verstärkt sich weiter.</a:t>
            </a:r>
          </a:p>
          <a:p>
            <a:r>
              <a:rPr lang="de-DE" altLang="en-US" dirty="0"/>
              <a:t>Erwärmte Ozeane: Mit steigender Temperatur sinkt die Löslichkeit von Gasen im Wasser. Kaltes Wasser kann also mehr CO2-Äquivalente aufnehmen, wärmeres Wasser weniger. Pro 1 Grad C ungefähr 7 % mehr Wasserdampf (Faustregel aus der Clausius-</a:t>
            </a:r>
            <a:r>
              <a:rPr lang="de-DE" altLang="en-US" dirty="0" err="1"/>
              <a:t>Clapeyron</a:t>
            </a:r>
            <a:r>
              <a:rPr lang="de-DE" altLang="en-US" dirty="0"/>
              <a:t>-Gleichung).</a:t>
            </a:r>
          </a:p>
          <a:p>
            <a:r>
              <a:rPr lang="de-DE" altLang="en-US" dirty="0" err="1"/>
              <a:t>Ferieerike</a:t>
            </a:r>
            <a:r>
              <a:rPr lang="de-DE" altLang="en-US" dirty="0"/>
              <a:t> Otto (Klimaforscherin) </a:t>
            </a:r>
            <a:r>
              <a:rPr lang="de-DE" altLang="en-US" dirty="0" err="1"/>
              <a:t>inZeit</a:t>
            </a:r>
            <a:r>
              <a:rPr lang="de-DE" altLang="en-US" dirty="0"/>
              <a:t> 26.05.2026: „Es gibt keine </a:t>
            </a:r>
            <a:r>
              <a:rPr lang="de-DE" altLang="en-US" dirty="0" err="1"/>
              <a:t>Rückkopplungeffekte</a:t>
            </a:r>
            <a:r>
              <a:rPr lang="de-DE" altLang="en-US" dirty="0"/>
              <a:t>“. Bedeutet: Es gibt nach heutigem Wissensstand keine bekannten </a:t>
            </a:r>
            <a:r>
              <a:rPr lang="de-DE" altLang="en-US" dirty="0" err="1"/>
              <a:t>Rückkoplungen</a:t>
            </a:r>
            <a:r>
              <a:rPr lang="de-DE" altLang="en-US" dirty="0"/>
              <a:t>, die den Klimawandel völlig eigenständig weitertreiben würden, selbst wenn der Mensch keine zusätzlichen Treibhausgase mehr ausstoßen würde.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dirty="0"/>
              <a:t>Erholung der Ozonschicht ist ein Beispiel dafür, wie ein </a:t>
            </a:r>
            <a:r>
              <a:rPr lang="de-DE" altLang="en-US" dirty="0" err="1"/>
              <a:t>Sysjtem</a:t>
            </a:r>
            <a:r>
              <a:rPr lang="de-DE" altLang="en-US" dirty="0"/>
              <a:t> zum alten Zustand zurückkehrt. Montreal-Protokoll, 1989 in Kraft getreten, Verbot aller FCKW. Ozonschicht erholt sich langsam, ohne dass wir an Lebensqualität verloren hätten. FCKW-Verbot schützt auch Klima, da sie starke Treibhausgase sind (einige sind tausende Male stärker als CO2).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dirty="0"/>
              <a:t>Seit 1992 hat der Grönland-Eisschild etwa 4 - 5 Billionen Tonnen Eis verloren, was ca. (!) 1 - 1,5 cm Meeresspiegelanstieg entspricht, in % sind es weniger als 1 %.  ABER: Schmelzrate hat sich stark beschleunigt, Kipppunkt wird bei ca. 1,5 - 2 Grad erwartet. </a:t>
            </a:r>
          </a:p>
          <a:p>
            <a:r>
              <a:rPr lang="de-DE" altLang="en-US" dirty="0"/>
              <a:t>In den Permafrostböden der Erde sind ca. 1.400 bis 1.700 Tonnen Kohlenstoff gespeichert, ungefähr doppelt so viel, wie derzeit in der Atmosphäre enthalten ist. Beim Auftauen können Teile davon als CO2 und Methan freigesetzt werden und den Klimawandel zusätzlich verstärken.</a:t>
            </a:r>
          </a:p>
          <a:p>
            <a:r>
              <a:rPr lang="de-DE" altLang="en-US" dirty="0"/>
              <a:t>Amazonas-Regenwald: etwa 15 - 20 % der ursprünglichen Fläche zerstört, </a:t>
            </a:r>
            <a:r>
              <a:rPr lang="de-DE" altLang="en-US" dirty="0" err="1"/>
              <a:t>binzukommen</a:t>
            </a:r>
            <a:r>
              <a:rPr lang="de-DE" altLang="en-US" dirty="0"/>
              <a:t> Degradationen (</a:t>
            </a:r>
            <a:r>
              <a:rPr lang="de-DE" altLang="en-US" dirty="0" err="1"/>
              <a:t>Schäfdigungen</a:t>
            </a:r>
            <a:r>
              <a:rPr lang="de-DE" altLang="en-US" dirty="0"/>
              <a:t>). </a:t>
            </a:r>
            <a:r>
              <a:rPr lang="de-DE" altLang="en-US" dirty="0" err="1"/>
              <a:t>Kippppunkt</a:t>
            </a:r>
            <a:r>
              <a:rPr lang="de-DE" altLang="en-US" dirty="0"/>
              <a:t> bei ungefähr 20 - 25 % Entwaldung.</a:t>
            </a:r>
          </a:p>
          <a:p>
            <a:r>
              <a:rPr lang="de-DE" altLang="en-US" dirty="0"/>
              <a:t>Golfstrom: seit dem 20. Jahrhundert ca. 10 - 20 % Abschwächung. Aber starke Unsicherheiten in Messungen, keine Einigkeit, wie nahe am Kipppunkt. Kollaps bis 2100: unsicher, aber nicht </a:t>
            </a:r>
            <a:r>
              <a:rPr lang="de-DE" altLang="en-US" dirty="0" err="1"/>
              <a:t>ausgschlossen</a:t>
            </a:r>
            <a:r>
              <a:rPr lang="de-DE" altLang="en-US"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Nicht: Neun getrennte Probleme, sondern ein gekoppeltes System.</a:t>
            </a:r>
          </a:p>
          <a:p>
            <a:r>
              <a:rPr lang="de-DE" dirty="0">
                <a:effectLst/>
              </a:rPr>
              <a:t>Bsp.: Klimawandel verstärkt Dürren. Dürren schädigen Wälder. Geschädigte Wälder speichern weniger CO2. Mehr CO2 in der Atmosphäre verstärkt wiederum den Klimawandel. Die Landwirtschaft leidet, deswegen wird mehr Dünger eingesetzt. Gewässer kippen um, Arten sterben. Ökosysteme </a:t>
            </a:r>
            <a:r>
              <a:rPr lang="de-DE" dirty="0" err="1">
                <a:effectLst/>
              </a:rPr>
              <a:t>verlierenn</a:t>
            </a:r>
            <a:r>
              <a:rPr lang="de-DE" dirty="0">
                <a:effectLst/>
              </a:rPr>
              <a:t> </a:t>
            </a:r>
            <a:r>
              <a:rPr lang="de-DE" dirty="0" err="1">
                <a:effectLst/>
              </a:rPr>
              <a:t>Stbilität</a:t>
            </a:r>
            <a:r>
              <a:rPr lang="de-DE" dirty="0">
                <a:effectLst/>
              </a:rPr>
              <a:t>. Wären alle neun Grenzen im roten Bereich, könnten u. a. auftreten: Ernteprobleme, häufige Extremwetter, massiver Artenverlust usw. Keine einzige große Superkatastrophe, sondern ein System aus mehreren miteinander vernetzten Krisen, also eine Polykrise.</a:t>
            </a:r>
          </a:p>
          <a:p>
            <a:r>
              <a:rPr lang="de-DE" dirty="0">
                <a:effectLst/>
              </a:rPr>
              <a:t>50 Jahre nach dem Buch „Die Grenzen des Wachstums“ schreibt der CLUB OF ROME: „Die Art, wie wir Landwirtschaft betreiben und Lebensmittel transportieren und verbrauchen, belastet die planetaren Grenzen mehr als alles andere. Der Agrarsektor ist einer der größten Verursacher von Treibhausgasemissionen. Außerdem ist er die wichtigste Ursache für Entwaldung und den Verlust von Biodiversität und der bei Weitem größte Verbraucher von Süßwasser. Hinzu kommt ein Übermaß an Düngemitteln, die in die Luft, in Flüsse und Seen und ins Meer gelangen, riesige </a:t>
            </a:r>
            <a:r>
              <a:rPr lang="de-DE" dirty="0" err="1">
                <a:effectLst/>
              </a:rPr>
              <a:t>Totzonen</a:t>
            </a:r>
            <a:r>
              <a:rPr lang="de-DE" dirty="0">
                <a:effectLst/>
              </a:rPr>
              <a:t> erzeugen und die globale Erwärmung noch mehr vorantreiben.“ (The Club </a:t>
            </a:r>
            <a:r>
              <a:rPr lang="de-DE" dirty="0" err="1">
                <a:effectLst/>
              </a:rPr>
              <a:t>of</a:t>
            </a:r>
            <a:r>
              <a:rPr lang="de-DE" dirty="0">
                <a:effectLst/>
              </a:rPr>
              <a:t> Rome: Earth </a:t>
            </a:r>
            <a:r>
              <a:rPr lang="de-DE" dirty="0" err="1">
                <a:effectLst/>
              </a:rPr>
              <a:t>for</a:t>
            </a:r>
            <a:r>
              <a:rPr lang="de-DE" dirty="0">
                <a:effectLst/>
              </a:rPr>
              <a:t> All; 2022; S.143) </a:t>
            </a:r>
          </a:p>
          <a:p>
            <a:endParaRPr lang="de-DE" sz="1300" dirty="0"/>
          </a:p>
          <a:p>
            <a:r>
              <a:rPr lang="de-DE" sz="1300" dirty="0"/>
              <a:t>Damit ist ein „Weiter so!“ keine Option. Wie soll es dann weitergehen? Die Biosphäre ist bereits so geschädigt, dass ein Erhalt des </a:t>
            </a:r>
            <a:r>
              <a:rPr lang="de-DE" sz="1300" dirty="0" err="1"/>
              <a:t>status</a:t>
            </a:r>
            <a:r>
              <a:rPr lang="de-DE" sz="1300" dirty="0"/>
              <a:t> quo nicht mehr ausreicht. Wir müssen sie heilen. Oder besser: ihr helfen, sich selbst zu heilen – und das schnell! Und dann das!</a:t>
            </a:r>
            <a:endParaRPr lang="de-DE" dirty="0"/>
          </a:p>
        </p:txBody>
      </p:sp>
      <p:sp>
        <p:nvSpPr>
          <p:cNvPr id="4" name="Foliennummernplatzhalter 3"/>
          <p:cNvSpPr>
            <a:spLocks noGrp="1"/>
          </p:cNvSpPr>
          <p:nvPr>
            <p:ph type="sldNum" sz="quarter" idx="5"/>
          </p:nvPr>
        </p:nvSpPr>
        <p:spPr/>
        <p:txBody>
          <a:bodyPr/>
          <a:lstStyle/>
          <a:p>
            <a:pPr defTabSz="483078">
              <a:defRPr/>
            </a:pPr>
            <a:fld id="{E104CDAE-497C-4216-B4FC-AF5040D21BE7}" type="slidenum">
              <a:rPr lang="de-DE">
                <a:solidFill>
                  <a:prstClr val="black"/>
                </a:solidFill>
                <a:latin typeface="Calibri" panose="020F0502020204030204"/>
              </a:rPr>
              <a:pPr defTabSz="483078">
                <a:defRPr/>
              </a:pPr>
              <a:t>8</a:t>
            </a:fld>
            <a:endParaRPr lang="de-DE">
              <a:solidFill>
                <a:prstClr val="black"/>
              </a:solidFill>
              <a:latin typeface="Calibri" panose="020F050202020403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endParaRPr lang="en-US"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r>
              <a:rPr lang="de-DE" altLang="en-US" dirty="0"/>
              <a:t>1.) </a:t>
            </a:r>
          </a:p>
          <a:p>
            <a:r>
              <a:rPr lang="de-DE" altLang="en-US" dirty="0"/>
              <a:t>2.) Vom Aussterben bedroht sind ca. eine Million Tier- und Pflanzenarten von insgesamt schätzungsweise 8 bis 10 Millionen Arten auf der Erde, wissenschaftlich bekannt und beschrieben ca. 2 Millionen Arten. Viele Arten werden ausgestorben sein, noch bevor sie „entdeckt“ werden. </a:t>
            </a:r>
          </a:p>
          <a:p>
            <a:r>
              <a:rPr lang="de-DE" altLang="en-US" dirty="0"/>
              <a:t>3.) Ukraine ist wichtiger Getreideexporteur.  Krieg führt zu weniger Export (verminte und zerstörte Felder), also steigen die Preise weltweit, </a:t>
            </a:r>
            <a:r>
              <a:rPr lang="de-DE" altLang="en-US" dirty="0" err="1"/>
              <a:t>beonsders</a:t>
            </a:r>
            <a:r>
              <a:rPr lang="de-DE" altLang="en-US" dirty="0"/>
              <a:t> betroffen sind Länder im Globalen Süden.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idx="2"/>
          </p:nvPr>
        </p:nvSpPr>
        <p:spPr/>
      </p:sp>
      <p:sp>
        <p:nvSpPr>
          <p:cNvPr id="3" name="Textplatzhalter 2"/>
          <p:cNvSpPr>
            <a:spLocks noGrp="1"/>
          </p:cNvSpPr>
          <p:nvPr>
            <p:ph type="body" idx="3"/>
          </p:nvPr>
        </p:nvSpPr>
        <p:spPr/>
        <p:txBody>
          <a:bodyPr/>
          <a:lstStyle/>
          <a:p>
            <a:pPr marL="228600" indent="-228600">
              <a:buAutoNum type="arabicPeriod"/>
            </a:pPr>
            <a:r>
              <a:rPr lang="de-DE" altLang="en-US" dirty="0"/>
              <a:t>Aktuell: Für den Sommer 2023 und 2024 hat das Umweltbundesamt ca. 3000 hitzebedingte Sterbefälle in Deutschland geschätzt.</a:t>
            </a:r>
          </a:p>
          <a:p>
            <a:pPr marL="0" indent="0">
              <a:buNone/>
            </a:pPr>
            <a:r>
              <a:rPr lang="de-DE" altLang="en-US" dirty="0"/>
              <a:t>Besonders gefährdet: ältere Menschen, chronisch Kranke, soziale isolierte Personen und Arme (keine Klimaanlage, schlechte Dämmung, keine Dachbegrünung).</a:t>
            </a:r>
          </a:p>
          <a:p>
            <a:r>
              <a:rPr lang="de-DE" altLang="en-US" dirty="0"/>
              <a:t>2. Trifft finanziell schwache Haushalte überproportional.</a:t>
            </a:r>
          </a:p>
          <a:p>
            <a:r>
              <a:rPr lang="de-DE" altLang="en-US" dirty="0"/>
              <a:t>3. Viele Länder Afrikas haben wenig zur Klimakrise beigetragen, sind aber stark betroffen durch Dürren, Ernteausfälle, Wasserknappheit. Lt. IPCC schwächen Armut und geringe Finanzierung die Anpassungsfähigkeit deutlich.</a:t>
            </a:r>
          </a:p>
          <a:p>
            <a:r>
              <a:rPr lang="de-DE" altLang="en-US" dirty="0"/>
              <a:t>4: Pakistan-Fluten 2022: Zeitweise ein Drittel des Landes unter Wasser, ca. 33 Mio. Menschen betroffen bei 1700 Toten </a:t>
            </a:r>
            <a:r>
              <a:rPr lang="de-DE" altLang="en-US" dirty="0" err="1"/>
              <a:t>uind</a:t>
            </a:r>
            <a:r>
              <a:rPr lang="de-DE" altLang="en-US" dirty="0"/>
              <a:t> Millionen beschädigter Häuser. Folge: Binnenflucht innerhalb des Landes, in diesem Fall ca. 8 Millionen. </a:t>
            </a:r>
          </a:p>
          <a:p>
            <a:r>
              <a:rPr lang="de-DE" altLang="en-US" dirty="0"/>
              <a:t>4. Beispiel Bangladesch: Häufige Überschwemmungen und steigender Meeresspiegel &gt; landwirtschaftliche Fläche geht verloren, Millionen Menschen ziehen in Städte wie Dhaka &gt; überfüllte Slums, soziale Spannungen, steigender Druck auf Infrastruktur. Klimawandel ist nicht die alleinige Ursache dieser Probleme, aber er verstärkt sie.</a:t>
            </a:r>
          </a:p>
          <a:p>
            <a:r>
              <a:rPr lang="de-DE" altLang="en-US" dirty="0"/>
              <a:t>5. Betrifft besonders: Ältere Menschen, Menschen ohne Kühlung, dicht besiedelte Viertel.</a:t>
            </a:r>
          </a:p>
          <a:p>
            <a:endParaRPr lang="de-DE"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hasCustomPrompt="1"/>
          </p:nvPr>
        </p:nvSpPr>
        <p:spPr>
          <a:xfrm>
            <a:off x="1507067" y="2404534"/>
            <a:ext cx="7766936" cy="1646302"/>
          </a:xfrm>
        </p:spPr>
        <p:txBody>
          <a:bodyPr anchor="b">
            <a:noAutofit/>
          </a:bodyPr>
          <a:lstStyle>
            <a:lvl1pPr algn="r">
              <a:defRPr sz="5400">
                <a:solidFill>
                  <a:schemeClr val="accent1"/>
                </a:solidFill>
              </a:defRPr>
            </a:lvl1pPr>
          </a:lstStyle>
          <a:p>
            <a:r>
              <a:rPr lang="de-DE" dirty="0"/>
              <a:t>Mastertitelformat bearbeiten</a:t>
            </a:r>
            <a:endParaRPr lang="en-US" dirty="0"/>
          </a:p>
        </p:txBody>
      </p:sp>
      <p:sp>
        <p:nvSpPr>
          <p:cNvPr id="3" name="Subtitle 2"/>
          <p:cNvSpPr>
            <a:spLocks noGrp="1"/>
          </p:cNvSpPr>
          <p:nvPr>
            <p:ph type="subTitle" idx="1" hasCustomPrompt="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609600"/>
            <a:ext cx="8596668" cy="3403600"/>
          </a:xfrm>
        </p:spPr>
        <p:txBody>
          <a:bodyPr anchor="ctr">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hasCustomPrompt="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hasCustomPrompt="1"/>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hasCustomPrompt="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1931988"/>
            <a:ext cx="8596668" cy="2595460"/>
          </a:xfrm>
        </p:spPr>
        <p:txBody>
          <a:bodyPr anchor="b">
            <a:normAutofit/>
          </a:bodyPr>
          <a:lstStyle>
            <a:lvl1pPr algn="l">
              <a:defRPr sz="4400" b="0" cap="none"/>
            </a:lvl1pPr>
          </a:lstStyle>
          <a:p>
            <a:r>
              <a:rPr lang="de-DE"/>
              <a:t>Mastertitelformat bearbeiten</a:t>
            </a:r>
            <a:endParaRPr lang="en-US" dirty="0"/>
          </a:p>
        </p:txBody>
      </p:sp>
      <p:sp>
        <p:nvSpPr>
          <p:cNvPr id="3" name="Text Placeholder 2"/>
          <p:cNvSpPr>
            <a:spLocks noGrp="1"/>
          </p:cNvSpPr>
          <p:nvPr>
            <p:ph type="body" idx="1" hasCustomPrompt="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1334" y="609600"/>
            <a:ext cx="8094134"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hasCustomPrompt="1"/>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hasCustomPrompt="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799" y="609600"/>
            <a:ext cx="8588203" cy="3022600"/>
          </a:xfrm>
        </p:spPr>
        <p:txBody>
          <a:bodyPr anchor="ctr">
            <a:normAutofit/>
          </a:bodyPr>
          <a:lstStyle>
            <a:lvl1pPr algn="l">
              <a:defRPr sz="4400" b="0" cap="none"/>
            </a:lvl1pPr>
          </a:lstStyle>
          <a:p>
            <a:r>
              <a:rPr lang="de-DE"/>
              <a:t>Mastertitelformat bearbeiten</a:t>
            </a:r>
            <a:endParaRPr lang="en-US" dirty="0"/>
          </a:p>
        </p:txBody>
      </p:sp>
      <p:sp>
        <p:nvSpPr>
          <p:cNvPr id="23" name="Text Placeholder 9"/>
          <p:cNvSpPr>
            <a:spLocks noGrp="1"/>
          </p:cNvSpPr>
          <p:nvPr>
            <p:ph type="body" sz="quarter" idx="13" hasCustomPrompt="1"/>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hasCustomPrompt="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a:t>Mastertitelformat bearbeiten</a:t>
            </a:r>
            <a:endParaRPr lang="en-US" dirty="0"/>
          </a:p>
        </p:txBody>
      </p:sp>
      <p:sp>
        <p:nvSpPr>
          <p:cNvPr id="3" name="Vertical Text Placeholder 2"/>
          <p:cNvSpPr>
            <a:spLocks noGrp="1"/>
          </p:cNvSpPr>
          <p:nvPr>
            <p:ph type="body" orient="vert" idx="1" hasCustomPrompt="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967673" y="609599"/>
            <a:ext cx="1304743" cy="5251451"/>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hasCustomPrompt="1"/>
          </p:nvPr>
        </p:nvSpPr>
        <p:spPr>
          <a:xfrm>
            <a:off x="677335" y="609600"/>
            <a:ext cx="7060150" cy="52514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atin typeface="Calibri" panose="020F0502020204030204" pitchFamily="34" charset="0"/>
                <a:ea typeface="Calibri" panose="020F0502020204030204" pitchFamily="34" charset="0"/>
                <a:cs typeface="Calibri" panose="020F0502020204030204" pitchFamily="34" charset="0"/>
              </a:defRPr>
            </a:lvl1pPr>
          </a:lstStyle>
          <a:p>
            <a:r>
              <a:rPr lang="de-DE" dirty="0"/>
              <a:t>Mastertitelformat bearbeiten</a:t>
            </a:r>
            <a:endParaRPr lang="en-US" dirty="0"/>
          </a:p>
        </p:txBody>
      </p:sp>
      <p:sp>
        <p:nvSpPr>
          <p:cNvPr id="3" name="Content Placeholder 2"/>
          <p:cNvSpPr>
            <a:spLocks noGrp="1"/>
          </p:cNvSpPr>
          <p:nvPr>
            <p:ph idx="1" hasCustomPrompt="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2700867"/>
            <a:ext cx="8596668" cy="1826581"/>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hasCustomPrompt="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F4CFE7C-5E07-48CF-A056-4A66D2788113}" type="datetimeFigureOut">
              <a:rPr lang="de-DE" smtClean="0"/>
              <a:t>28.05.2026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e-DE"/>
              <a:t>Mastertitelformat bearbeiten</a:t>
            </a:r>
            <a:endParaRPr lang="en-US" dirty="0"/>
          </a:p>
        </p:txBody>
      </p:sp>
      <p:sp>
        <p:nvSpPr>
          <p:cNvPr id="3" name="Content Placeholder 2"/>
          <p:cNvSpPr>
            <a:spLocks noGrp="1"/>
          </p:cNvSpPr>
          <p:nvPr>
            <p:ph sz="half" idx="1" hasCustomPrompt="1"/>
          </p:nvPr>
        </p:nvSpPr>
        <p:spPr>
          <a:xfrm>
            <a:off x="677334" y="2160589"/>
            <a:ext cx="4184035" cy="38807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hasCustomPrompt="1"/>
          </p:nvPr>
        </p:nvSpPr>
        <p:spPr>
          <a:xfrm>
            <a:off x="5089970" y="2160589"/>
            <a:ext cx="4184034" cy="38807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F4CFE7C-5E07-48CF-A056-4A66D2788113}" type="datetimeFigureOut">
              <a:rPr lang="de-DE" smtClean="0"/>
              <a:t>28.05.2026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hasCustomPrompt="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hasCustomPrompt="1"/>
          </p:nvPr>
        </p:nvSpPr>
        <p:spPr>
          <a:xfrm>
            <a:off x="675745" y="2737245"/>
            <a:ext cx="4185623"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hasCustomPrompt="1"/>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hasCustomPrompt="1"/>
          </p:nvPr>
        </p:nvSpPr>
        <p:spPr>
          <a:xfrm>
            <a:off x="5088384" y="2737245"/>
            <a:ext cx="4185617" cy="330411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F4CFE7C-5E07-48CF-A056-4A66D2788113}" type="datetimeFigureOut">
              <a:rPr lang="de-DE" smtClean="0"/>
              <a:t>28.05.2026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8596668" cy="1320800"/>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F4CFE7C-5E07-48CF-A056-4A66D2788113}" type="datetimeFigureOut">
              <a:rPr lang="de-DE" smtClean="0"/>
              <a:t>28.05.2026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CFE7C-5E07-48CF-A056-4A66D2788113}" type="datetimeFigureOut">
              <a:rPr lang="de-DE" smtClean="0"/>
              <a:t>28.05.2026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1498604"/>
            <a:ext cx="3854528" cy="1278466"/>
          </a:xfrm>
        </p:spPr>
        <p:txBody>
          <a:bodyPr anchor="b">
            <a:normAutofit/>
          </a:bodyPr>
          <a:lstStyle>
            <a:lvl1pPr>
              <a:defRPr sz="2000"/>
            </a:lvl1pPr>
          </a:lstStyle>
          <a:p>
            <a:r>
              <a:rPr lang="de-DE"/>
              <a:t>Mastertitelformat bearbeiten</a:t>
            </a:r>
            <a:endParaRPr lang="en-US" dirty="0"/>
          </a:p>
        </p:txBody>
      </p:sp>
      <p:sp>
        <p:nvSpPr>
          <p:cNvPr id="3" name="Content Placeholder 2"/>
          <p:cNvSpPr>
            <a:spLocks noGrp="1"/>
          </p:cNvSpPr>
          <p:nvPr>
            <p:ph idx="1" hasCustomPrompt="1"/>
          </p:nvPr>
        </p:nvSpPr>
        <p:spPr>
          <a:xfrm>
            <a:off x="4760461" y="514924"/>
            <a:ext cx="4513541" cy="552643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hasCustomPrompt="1"/>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F4CFE7C-5E07-48CF-A056-4A66D2788113}" type="datetimeFigureOut">
              <a:rPr lang="de-DE" smtClean="0"/>
              <a:t>28.05.2026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4800600"/>
            <a:ext cx="8596667"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hasCustomPrompt="1"/>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AF4CFE7C-5E07-48CF-A056-4A66D2788113}" type="datetimeFigureOut">
              <a:rPr lang="de-DE" smtClean="0"/>
              <a:t>28.05.2026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AE9C852-8DF0-44A7-AAE8-4BB7B3BB223C}"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4CFE7C-5E07-48CF-A056-4A66D2788113}" type="datetimeFigureOut">
              <a:rPr lang="de-DE" smtClean="0"/>
              <a:t>28.05.2026</a:t>
            </a:fld>
            <a:endParaRPr lang="de-D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AE9C852-8DF0-44A7-AAE8-4BB7B3BB223C}"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handabdruck.eu/" TargetMode="Externa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z="4000" b="0" i="0" u="none" strike="noStrike" kern="1200" cap="none" spc="0" normalizeH="0" baseline="0" noProof="0" dirty="0">
                <a:ln>
                  <a:noFill/>
                </a:ln>
                <a:solidFill>
                  <a:srgbClr val="90C226"/>
                </a:solidFill>
                <a:effectLst/>
                <a:uLnTx/>
                <a:uFillTx/>
                <a:latin typeface="Trebuchet MS" panose="020B0603020202020204"/>
                <a:ea typeface="+mj-ea"/>
                <a:cs typeface="+mj-cs"/>
              </a:rPr>
              <a:t>Klimakrise und Gerechtigkeit – eine schwierige Beziehung</a:t>
            </a:r>
            <a:endParaRPr lang="de-DE" dirty="0"/>
          </a:p>
        </p:txBody>
      </p:sp>
      <p:pic>
        <p:nvPicPr>
          <p:cNvPr id="5" name="Inhaltsplatzhalter 4" descr="Ein Bild, das draußen, Pflanze, Baum, Gelände enthält."/>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7444" y="2107580"/>
            <a:ext cx="5822155" cy="38814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Werbeblock</a:t>
            </a:r>
          </a:p>
        </p:txBody>
      </p:sp>
      <p:sp>
        <p:nvSpPr>
          <p:cNvPr id="3" name="Inhaltsplatzhalter 2"/>
          <p:cNvSpPr>
            <a:spLocks noGrp="1"/>
          </p:cNvSpPr>
          <p:nvPr>
            <p:ph idx="1"/>
          </p:nvPr>
        </p:nvSpPr>
        <p:spPr/>
        <p:txBody>
          <a:bodyPr>
            <a:normAutofit fontScale="92500" lnSpcReduction="20000"/>
          </a:bodyPr>
          <a:lstStyle/>
          <a:p>
            <a:pPr algn="ctr"/>
            <a:r>
              <a:rPr lang="de-DE" b="1" dirty="0"/>
              <a:t>Stellenausschreibung für die Eine-Welt-Arbeit für SozialpädagogInnen oder andere im Sozialen Bereich ausgebildete Engagierte</a:t>
            </a:r>
          </a:p>
          <a:p>
            <a:pPr algn="ctr"/>
            <a:endParaRPr lang="de-DE" dirty="0"/>
          </a:p>
          <a:p>
            <a:r>
              <a:rPr lang="de-DE" dirty="0"/>
              <a:t>Wolfgang Silbermann geht im September in den Ruhestand. Für die Eine-Welt-Servicestelle des VAKS e. V. suchen wir eine engagierte Nachfolge, die Lust hat, sich für globale Gerechtigkeit, Nachhaltigkeit und Friedensbildung einzusetzen. </a:t>
            </a:r>
          </a:p>
          <a:p>
            <a:endParaRPr lang="de-DE" dirty="0"/>
          </a:p>
          <a:p>
            <a:r>
              <a:rPr lang="de-DE" dirty="0"/>
              <a:t>Kontakt/Info unter: </a:t>
            </a:r>
          </a:p>
          <a:p>
            <a:pPr marL="0" indent="0">
              <a:buNone/>
            </a:pPr>
            <a:r>
              <a:rPr lang="de-DE" dirty="0"/>
              <a:t>       Wolfgang Silbermann</a:t>
            </a:r>
          </a:p>
          <a:p>
            <a:pPr marL="0" indent="0">
              <a:buNone/>
            </a:pPr>
            <a:r>
              <a:rPr lang="de-DE" dirty="0"/>
              <a:t>       Eine-Welt-Servicestelle des VAKS e. V.</a:t>
            </a:r>
          </a:p>
          <a:p>
            <a:pPr marL="0" indent="0">
              <a:buNone/>
            </a:pPr>
            <a:r>
              <a:rPr lang="de-DE" dirty="0"/>
              <a:t>       Sandstraße 28, 57072 Siegen</a:t>
            </a:r>
          </a:p>
          <a:p>
            <a:pPr marL="0" indent="0">
              <a:buNone/>
            </a:pPr>
            <a:r>
              <a:rPr lang="de-DE" dirty="0"/>
              <a:t>       Telefon: 0271/38783-13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Klimakiller Krieg</a:t>
            </a:r>
          </a:p>
        </p:txBody>
      </p:sp>
      <p:sp>
        <p:nvSpPr>
          <p:cNvPr id="3" name="Inhaltsplatzhalter 2"/>
          <p:cNvSpPr>
            <a:spLocks noGrp="1"/>
          </p:cNvSpPr>
          <p:nvPr>
            <p:ph idx="1"/>
          </p:nvPr>
        </p:nvSpPr>
        <p:spPr/>
        <p:txBody>
          <a:bodyPr>
            <a:normAutofit lnSpcReduction="10000"/>
          </a:bodyPr>
          <a:lstStyle/>
          <a:p>
            <a:pPr algn="just"/>
            <a:r>
              <a:rPr lang="de-DE" dirty="0"/>
              <a:t>Krieg zerstört nicht nur Gesellschaften, sondern auch Klima: Militärische Einsätze und Kampfhandlungen setzen große Mengen Treibhausgase und Schadstoffe frei.</a:t>
            </a:r>
          </a:p>
          <a:p>
            <a:pPr algn="just"/>
            <a:r>
              <a:rPr lang="de-DE" dirty="0"/>
              <a:t>Bombardierungen fossiler Infrastruktur (z. B. Ölraffinerien, Chemiefabriken) führen zu langanhaltenden Emissionen von CO2, Methan und Ruß.</a:t>
            </a:r>
          </a:p>
          <a:p>
            <a:pPr algn="just"/>
            <a:r>
              <a:rPr lang="de-DE" dirty="0"/>
              <a:t>Krieg führt dazu, dass Ressourcen für Aufrüstung statt für Klimaschutz verwendet werden – was die Bewältigung der Klimakrise zusätzlich erschwert.</a:t>
            </a:r>
          </a:p>
          <a:p>
            <a:pPr algn="just"/>
            <a:r>
              <a:rPr lang="de-DE" dirty="0"/>
              <a:t>Militärische Geräte (Panzer, Flugzeuge usw.) und langfristiger Wiederaufbau nach Zerstörung produzieren ebenfalls hohe Emissionen.</a:t>
            </a:r>
          </a:p>
          <a:p>
            <a:pPr algn="just"/>
            <a:r>
              <a:rPr lang="de-DE" dirty="0"/>
              <a:t>Kriege tragen direkt und indirekt zur Erderwärmung bei und stehen im Widerspruch zu den Zielen des 1,5-Grad-Limits. </a:t>
            </a:r>
          </a:p>
          <a:p>
            <a:pPr algn="just"/>
            <a:r>
              <a:rPr lang="de-DE" dirty="0"/>
              <a:t>https://www.ziviler-friedensdienst.org/de/themen/klimakrise/gastbeitrag-klimakiller-krieg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altLang="en-US"/>
              <a:t>Beispiel Krieg in der Ukraine</a:t>
            </a:r>
          </a:p>
        </p:txBody>
      </p:sp>
      <p:sp>
        <p:nvSpPr>
          <p:cNvPr id="3" name="Inhaltsplatzhalter 2"/>
          <p:cNvSpPr>
            <a:spLocks noGrp="1"/>
          </p:cNvSpPr>
          <p:nvPr>
            <p:ph idx="1"/>
          </p:nvPr>
        </p:nvSpPr>
        <p:spPr/>
        <p:txBody>
          <a:bodyPr/>
          <a:lstStyle/>
          <a:p>
            <a:r>
              <a:rPr lang="de-DE" altLang="en-US"/>
              <a:t>Der Krieg hat nach aktuellen Schätzungen rund 237 Mio. Tonnen CO2-Äquivalente verursacht, das ist etwa so viel wie die Jahresemissionen Österreichs, Belgiens und Irlands zusammen.</a:t>
            </a:r>
          </a:p>
          <a:p>
            <a:r>
              <a:rPr lang="de-DE" altLang="en-US"/>
              <a:t>Allein 2024 vebrannten durch kriegsbedingte Wald- und Landschaftsbrände etwa 92.000 ha. Die Wiederherstellung solcher Wälder kann 40 bis 60 Jahre dauern.</a:t>
            </a:r>
          </a:p>
          <a:p>
            <a:r>
              <a:rPr lang="de-DE" altLang="en-US"/>
              <a:t>Durch Minen und andere Kampfmittelreste gelten etwa 139.000 km2, also über 23 % des ukrainischen Staatsgebiets, als potenziell kontaminiert. </a:t>
            </a:r>
          </a:p>
          <a:p>
            <a:r>
              <a:rPr lang="de-DE" altLang="en-US"/>
              <a:t>Hinzu kommen gewaltige Mengen an Trümmern, zerstörte Böden, verschmutztes Wasser und langfristige Schäden für Landwirtschaft, Biodiversität und Gesundheit.</a:t>
            </a:r>
          </a:p>
          <a:p>
            <a:r>
              <a:rPr lang="de-DE" altLang="en-US"/>
              <a:t>M1-Abrams-Panzer: 1650 Liter/100 km , F-16-Jet: 3100 bis 3400 Liter Kerosin/Stunde (ungefähr 390 bis 430 Liter pro 100 km).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altLang="en-US"/>
              <a:t>Beispiel Digitalisierung</a:t>
            </a:r>
          </a:p>
        </p:txBody>
      </p:sp>
      <p:sp>
        <p:nvSpPr>
          <p:cNvPr id="3" name="Inhaltsplatzhalter 2"/>
          <p:cNvSpPr>
            <a:spLocks noGrp="1"/>
          </p:cNvSpPr>
          <p:nvPr>
            <p:ph idx="1"/>
          </p:nvPr>
        </p:nvSpPr>
        <p:spPr/>
        <p:txBody>
          <a:bodyPr>
            <a:normAutofit lnSpcReduction="10000"/>
          </a:bodyPr>
          <a:lstStyle/>
          <a:p>
            <a:r>
              <a:rPr lang="de-DE" altLang="en-US" dirty="0"/>
              <a:t>KI braucht Rechenzentren und Rechenzentren verbrauchen sehr viel Strom.</a:t>
            </a:r>
          </a:p>
          <a:p>
            <a:r>
              <a:rPr lang="de-DE" altLang="en-US" dirty="0"/>
              <a:t>Weltweit könnte ihr Stromverbrauch bis 2030 auf ca. 945 </a:t>
            </a:r>
            <a:r>
              <a:rPr lang="de-DE" altLang="en-US" dirty="0" err="1"/>
              <a:t>Twh</a:t>
            </a:r>
            <a:r>
              <a:rPr lang="de-DE" altLang="en-US" dirty="0"/>
              <a:t> (= Terawattstunden, also eine Mrd. Kilowattstunden) steigen. Das entspricht einer Verdoppelung seit 2024 und knapp 3 % des weltweiten Stromverbrauchs.</a:t>
            </a:r>
          </a:p>
          <a:p>
            <a:r>
              <a:rPr lang="de-DE" altLang="en-US" dirty="0"/>
              <a:t>In den USA lag der Verbrauch 2023 bereits bei 176 </a:t>
            </a:r>
            <a:r>
              <a:rPr lang="de-DE" altLang="en-US" dirty="0" err="1"/>
              <a:t>Twh</a:t>
            </a:r>
            <a:r>
              <a:rPr lang="de-DE" altLang="en-US" dirty="0"/>
              <a:t>. Bis 2028 sind 325 - 580 </a:t>
            </a:r>
            <a:r>
              <a:rPr lang="de-DE" altLang="en-US" dirty="0" err="1"/>
              <a:t>Twh</a:t>
            </a:r>
            <a:r>
              <a:rPr lang="de-DE" altLang="en-US" dirty="0"/>
              <a:t> möglich. Zum Vergleich: 945 </a:t>
            </a:r>
            <a:r>
              <a:rPr lang="de-DE" altLang="en-US" dirty="0" err="1"/>
              <a:t>Twh</a:t>
            </a:r>
            <a:r>
              <a:rPr lang="de-DE" altLang="en-US" dirty="0"/>
              <a:t> entsprechen dem jährlichen Stromverbrauch von 250 Mio. Haushalten. </a:t>
            </a:r>
          </a:p>
          <a:p>
            <a:r>
              <a:rPr lang="de-DE" altLang="en-US" dirty="0"/>
              <a:t>Eine einzige große Kernkraftwerksanlage kann pro Jahr etwa 8 </a:t>
            </a:r>
            <a:r>
              <a:rPr lang="de-DE" altLang="en-US" dirty="0" err="1"/>
              <a:t>Twh</a:t>
            </a:r>
            <a:r>
              <a:rPr lang="de-DE" altLang="en-US" dirty="0"/>
              <a:t> liefern, ein großes Gaskraftwerk etwa 5 </a:t>
            </a:r>
            <a:r>
              <a:rPr lang="de-DE" altLang="en-US" dirty="0" err="1"/>
              <a:t>Twh</a:t>
            </a:r>
            <a:r>
              <a:rPr lang="de-DE" altLang="en-US" dirty="0"/>
              <a:t>, ein großes Kohlekraftwerk etwa 4 </a:t>
            </a:r>
            <a:r>
              <a:rPr lang="de-DE" altLang="en-US" dirty="0" err="1"/>
              <a:t>Twh</a:t>
            </a:r>
            <a:r>
              <a:rPr lang="de-DE" altLang="en-US" dirty="0"/>
              <a:t>. Bei Wind- und Solarparks liegen die jährlichen Strommengen meist deutlich darunter, weil sie wetterabhängig sind.</a:t>
            </a:r>
          </a:p>
          <a:p>
            <a:r>
              <a:rPr lang="de-DE" altLang="en-US" dirty="0"/>
              <a:t>Der gesamte Stromverbrauch Deutschlands lag 2024 bei ca. 510 - 520 </a:t>
            </a:r>
            <a:r>
              <a:rPr lang="de-DE" altLang="en-US" dirty="0" err="1"/>
              <a:t>Twh</a:t>
            </a:r>
            <a:r>
              <a:rPr lang="de-DE" altLang="en-US" dirty="0"/>
              <a:t> pro Jahr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Ökologische und wirtschaftliche Folgen</a:t>
            </a:r>
          </a:p>
        </p:txBody>
      </p:sp>
      <p:sp>
        <p:nvSpPr>
          <p:cNvPr id="3" name="Inhaltsplatzhalter 2"/>
          <p:cNvSpPr>
            <a:spLocks noGrp="1"/>
          </p:cNvSpPr>
          <p:nvPr>
            <p:ph idx="1"/>
          </p:nvPr>
        </p:nvSpPr>
        <p:spPr/>
        <p:txBody>
          <a:bodyPr>
            <a:normAutofit/>
          </a:bodyPr>
          <a:lstStyle/>
          <a:p>
            <a:pPr algn="ctr"/>
            <a:r>
              <a:rPr lang="de-DE" b="1" dirty="0"/>
              <a:t>Klimawandel wirkt wie ein Brandbeschleuniger für bestehende Umwelt- und Gesellschaftsprobleme</a:t>
            </a:r>
            <a:endParaRPr lang="de-DE" dirty="0"/>
          </a:p>
          <a:p>
            <a:endParaRPr lang="de-DE" dirty="0"/>
          </a:p>
          <a:p>
            <a:r>
              <a:rPr lang="de-DE" dirty="0"/>
              <a:t>Belastung von Ökosystemen (Hitze, Dürren und Extremwetter setzen Ökosysteme zusätzlich unter Druck)</a:t>
            </a:r>
          </a:p>
          <a:p>
            <a:r>
              <a:rPr lang="de-DE" dirty="0"/>
              <a:t>Rückgang der Artenvielfalt (viele Arten können sich an die schnellen Veränderungen von Klima und Lebensraum nicht anpassen).</a:t>
            </a:r>
          </a:p>
          <a:p>
            <a:r>
              <a:rPr lang="de-DE" dirty="0"/>
              <a:t>Steigende Kosten durch Schäden, Anpassung und Wiederaufbau</a:t>
            </a:r>
          </a:p>
          <a:p>
            <a:endParaRPr lang="de-DE" dirty="0"/>
          </a:p>
          <a:p>
            <a:r>
              <a:rPr lang="de-DE" b="1" dirty="0"/>
              <a:t>Klimawandel ist auch eine ökonomische Realität, kein reines Umweltproblem</a:t>
            </a:r>
          </a:p>
          <a:p>
            <a:pPr algn="ctr"/>
            <a:endParaRPr lang="de-DE" dirty="0"/>
          </a:p>
          <a:p>
            <a:endParaRPr lang="de-D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Soziale und globale Auswirkungen</a:t>
            </a:r>
          </a:p>
        </p:txBody>
      </p:sp>
      <p:sp>
        <p:nvSpPr>
          <p:cNvPr id="3" name="Inhaltsplatzhalter 2"/>
          <p:cNvSpPr>
            <a:spLocks noGrp="1"/>
          </p:cNvSpPr>
          <p:nvPr>
            <p:ph idx="1"/>
          </p:nvPr>
        </p:nvSpPr>
        <p:spPr/>
        <p:txBody>
          <a:bodyPr/>
          <a:lstStyle/>
          <a:p>
            <a:pPr algn="ctr"/>
            <a:endParaRPr lang="de-DE" dirty="0"/>
          </a:p>
          <a:p>
            <a:r>
              <a:rPr lang="de-DE" dirty="0"/>
              <a:t>Zunahme von Gesundheitsrisiken. </a:t>
            </a:r>
          </a:p>
          <a:p>
            <a:r>
              <a:rPr lang="de-DE" dirty="0"/>
              <a:t>Preissteigerungen bei Lebensmittteln (Ernteausfälle &gt; Angebot sinkt &gt; Preise steigen).</a:t>
            </a:r>
          </a:p>
          <a:p>
            <a:r>
              <a:rPr lang="de-DE" dirty="0"/>
              <a:t>Ungleich verteilte Betroffenheit – ärmere Bevölkerungsgruppen sind stärker betroffen</a:t>
            </a:r>
          </a:p>
          <a:p>
            <a:r>
              <a:rPr lang="de-DE" dirty="0"/>
              <a:t>Risiko für Konflikte und Migration steigt.</a:t>
            </a:r>
          </a:p>
          <a:p>
            <a:r>
              <a:rPr lang="de-DE" dirty="0"/>
              <a:t>Städte als Hitze-Hotspots (wenig Grün, viel Beton = deutlich höhere Temperaturen).</a:t>
            </a:r>
          </a:p>
          <a:p>
            <a:r>
              <a:rPr lang="de-DE" dirty="0"/>
              <a:t>Verkehr gestört (Schienen verziehen sich, Flüsse zu niedrig).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Was ist Klimagerechtigkeit?</a:t>
            </a:r>
          </a:p>
        </p:txBody>
      </p:sp>
      <p:sp>
        <p:nvSpPr>
          <p:cNvPr id="3" name="Inhaltsplatzhalter 2"/>
          <p:cNvSpPr>
            <a:spLocks noGrp="1"/>
          </p:cNvSpPr>
          <p:nvPr>
            <p:ph idx="1"/>
          </p:nvPr>
        </p:nvSpPr>
        <p:spPr/>
        <p:txBody>
          <a:bodyPr/>
          <a:lstStyle/>
          <a:p>
            <a:pPr algn="ctr"/>
            <a:endParaRPr lang="de-DE" dirty="0"/>
          </a:p>
          <a:p>
            <a:pPr algn="ctr"/>
            <a:endParaRPr lang="de-DE" dirty="0"/>
          </a:p>
          <a:p>
            <a:pPr algn="ctr"/>
            <a:endParaRPr lang="de-DE" dirty="0"/>
          </a:p>
          <a:p>
            <a:pPr marL="0" indent="0" algn="ctr">
              <a:buNone/>
            </a:pPr>
            <a:r>
              <a:rPr lang="de-DE" sz="3600" b="1" dirty="0"/>
              <a:t>Jetzt seid ihr dran. Was ist Klimagerechtigkeit?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Klimagerechtigkeit: Was sind die grundlegenden Ideen?</a:t>
            </a:r>
          </a:p>
        </p:txBody>
      </p:sp>
      <p:sp>
        <p:nvSpPr>
          <p:cNvPr id="3" name="Inhaltsplatzhalter 2"/>
          <p:cNvSpPr>
            <a:spLocks noGrp="1"/>
          </p:cNvSpPr>
          <p:nvPr>
            <p:ph idx="1"/>
          </p:nvPr>
        </p:nvSpPr>
        <p:spPr/>
        <p:txBody>
          <a:bodyPr>
            <a:normAutofit/>
          </a:bodyPr>
          <a:lstStyle/>
          <a:p>
            <a:r>
              <a:rPr lang="de-DE" altLang="en-US" dirty="0"/>
              <a:t>Ungleiche Verantwortung: Industrieländer haben historisch mehr Emissionen verursacht.</a:t>
            </a:r>
          </a:p>
          <a:p>
            <a:r>
              <a:rPr lang="de-DE" altLang="en-US" dirty="0"/>
              <a:t>Ungleiche Betroffenheit: Ärmeren Regionen fehlen oft Mittel zur Anpassung.</a:t>
            </a:r>
          </a:p>
          <a:p>
            <a:r>
              <a:rPr lang="de-DE" altLang="en-US" dirty="0"/>
              <a:t>Verursacherprinzip: Wer mehr verursacht, soll mehr zur Lösung beitragen.</a:t>
            </a:r>
          </a:p>
          <a:p>
            <a:r>
              <a:rPr lang="de-DE" altLang="en-US" dirty="0"/>
              <a:t>Beteiligung: Betroffene müssen in Entscheidungen einbezogen werden.</a:t>
            </a:r>
          </a:p>
          <a:p>
            <a:r>
              <a:rPr lang="de-DE" altLang="en-US" dirty="0"/>
              <a:t>Gemeinsame, aber unterschiedliche Verantwortung: Alle müssen handeln, aber nicht alle gleich viel.</a:t>
            </a:r>
          </a:p>
          <a:p>
            <a:endParaRPr lang="de-DE"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Intergenerationale </a:t>
            </a:r>
            <a:br>
              <a:rPr lang="de-DE" dirty="0"/>
            </a:br>
            <a:r>
              <a:rPr lang="de-DE" dirty="0"/>
              <a:t>Klimagerechtigkeit </a:t>
            </a:r>
          </a:p>
        </p:txBody>
      </p:sp>
      <p:sp>
        <p:nvSpPr>
          <p:cNvPr id="3" name="Inhaltsplatzhalter 2"/>
          <p:cNvSpPr>
            <a:spLocks noGrp="1"/>
          </p:cNvSpPr>
          <p:nvPr>
            <p:ph idx="1"/>
          </p:nvPr>
        </p:nvSpPr>
        <p:spPr/>
        <p:txBody>
          <a:bodyPr/>
          <a:lstStyle/>
          <a:p>
            <a:r>
              <a:rPr lang="de-DE" dirty="0"/>
              <a:t>Heute getroffene Entscheidungen wirken über Jahrzehnte und Jahrhunderte.</a:t>
            </a:r>
          </a:p>
          <a:p>
            <a:r>
              <a:rPr lang="de-DE" dirty="0"/>
              <a:t>Klimaschäden treffen künftige Generationen stärker als die heutige.</a:t>
            </a:r>
          </a:p>
          <a:p>
            <a:r>
              <a:rPr lang="de-DE" dirty="0"/>
              <a:t>CO2 bleibt lange in der Atmosphäre. Viele Folgen sind kaum rückgängig zu machen. </a:t>
            </a:r>
          </a:p>
          <a:p>
            <a:r>
              <a:rPr lang="de-DE" dirty="0"/>
              <a:t>Die heutige Generation profitiert, zukünftige tragen einen großen Teil der Kosten.</a:t>
            </a:r>
          </a:p>
          <a:p>
            <a:endParaRPr lang="de-DE" dirty="0"/>
          </a:p>
          <a:p>
            <a:r>
              <a:rPr lang="de-DE" dirty="0"/>
              <a:t>Klimagerechtigkeit bedeutet auch: Verantwortung gegenüber Menschen, die noch gar nicht geboren sind. </a:t>
            </a:r>
          </a:p>
          <a:p>
            <a:endParaRPr lang="de-DE" dirty="0"/>
          </a:p>
          <a:p>
            <a:r>
              <a:rPr lang="de-DE" dirty="0"/>
              <a:t>Wie viel Belastung dürfen wir der künftigen Generation zumuten?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Handlungsspielräume und Fairness</a:t>
            </a:r>
          </a:p>
        </p:txBody>
      </p:sp>
      <p:sp>
        <p:nvSpPr>
          <p:cNvPr id="3" name="Inhaltsplatzhalter 2"/>
          <p:cNvSpPr>
            <a:spLocks noGrp="1"/>
          </p:cNvSpPr>
          <p:nvPr>
            <p:ph idx="1"/>
          </p:nvPr>
        </p:nvSpPr>
        <p:spPr/>
        <p:txBody>
          <a:bodyPr>
            <a:normAutofit fontScale="85000" lnSpcReduction="10000"/>
          </a:bodyPr>
          <a:lstStyle/>
          <a:p>
            <a:pPr algn="ctr"/>
            <a:r>
              <a:rPr lang="de-DE" sz="2400" b="1" dirty="0">
                <a:latin typeface="Calibri" panose="020F0502020204030204" pitchFamily="34" charset="0"/>
                <a:ea typeface="Calibri" panose="020F0502020204030204" pitchFamily="34" charset="0"/>
                <a:cs typeface="Calibri" panose="020F0502020204030204" pitchFamily="34" charset="0"/>
              </a:rPr>
              <a:t>Nicht alle können gleich handeln.</a:t>
            </a:r>
          </a:p>
          <a:p>
            <a:pPr algn="ctr"/>
            <a:endParaRPr lang="de-DE" b="1" dirty="0">
              <a:latin typeface="Calibri" panose="020F0502020204030204" pitchFamily="34" charset="0"/>
              <a:ea typeface="Calibri" panose="020F0502020204030204" pitchFamily="34" charset="0"/>
              <a:cs typeface="Calibri" panose="020F0502020204030204" pitchFamily="34" charset="0"/>
            </a:endParaRPr>
          </a:p>
          <a:p>
            <a:r>
              <a:rPr lang="de-DE" dirty="0">
                <a:latin typeface="Calibri" panose="020F0502020204030204" pitchFamily="34" charset="0"/>
                <a:ea typeface="Calibri" panose="020F0502020204030204" pitchFamily="34" charset="0"/>
                <a:cs typeface="Calibri" panose="020F0502020204030204" pitchFamily="34" charset="0"/>
              </a:rPr>
              <a:t>Klimafreundliches Verhalten setzt Ressourcen voraus (wer wenig Geld hat, kann Geräte wie Waschmaschine oder Kühlschrank nicht einfach austauschen)</a:t>
            </a:r>
          </a:p>
          <a:p>
            <a:r>
              <a:rPr lang="de-DE" dirty="0">
                <a:latin typeface="Calibri" panose="020F0502020204030204" pitchFamily="34" charset="0"/>
                <a:ea typeface="Calibri" panose="020F0502020204030204" pitchFamily="34" charset="0"/>
                <a:cs typeface="Calibri" panose="020F0502020204030204" pitchFamily="34" charset="0"/>
              </a:rPr>
              <a:t>Alternativen müssen zugänglich sein (z. B. müssen nachhaltige Produkte bezahlbar und verfügbar sein.).</a:t>
            </a:r>
          </a:p>
          <a:p>
            <a:r>
              <a:rPr lang="de-DE" dirty="0">
                <a:latin typeface="Calibri" panose="020F0502020204030204" pitchFamily="34" charset="0"/>
                <a:ea typeface="Calibri" panose="020F0502020204030204" pitchFamily="34" charset="0"/>
                <a:cs typeface="Calibri" panose="020F0502020204030204" pitchFamily="34" charset="0"/>
              </a:rPr>
              <a:t>Moral ohne Optionen ist unfair (z. B. „Heize weniger“ in schlecht gedämmter Wohnung).</a:t>
            </a:r>
          </a:p>
          <a:p>
            <a:r>
              <a:rPr lang="de-DE" dirty="0">
                <a:latin typeface="Calibri" panose="020F0502020204030204" pitchFamily="34" charset="0"/>
                <a:ea typeface="Calibri" panose="020F0502020204030204" pitchFamily="34" charset="0"/>
                <a:cs typeface="Calibri" panose="020F0502020204030204" pitchFamily="34" charset="0"/>
              </a:rPr>
              <a:t>Individuelle Verantwortung hat Grenzen (z. B. Einzelne können globale Lieferketten nicht kontrollieren).).</a:t>
            </a:r>
          </a:p>
          <a:p>
            <a:r>
              <a:rPr lang="de-DE" dirty="0">
                <a:latin typeface="Calibri" panose="020F0502020204030204" pitchFamily="34" charset="0"/>
                <a:ea typeface="Calibri" panose="020F0502020204030204" pitchFamily="34" charset="0"/>
                <a:cs typeface="Calibri" panose="020F0502020204030204" pitchFamily="34" charset="0"/>
              </a:rPr>
              <a:t>Strukturen ermöglichen oder blockieren Klimaschutz (z. B. guter ÖPNV = Auto ist weniger notwendig).</a:t>
            </a: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b="1" dirty="0">
                <a:latin typeface="Calibri" panose="020F0502020204030204" pitchFamily="34" charset="0"/>
                <a:ea typeface="Calibri" panose="020F0502020204030204" pitchFamily="34" charset="0"/>
                <a:cs typeface="Calibri" panose="020F0502020204030204" pitchFamily="34" charset="0"/>
              </a:rPr>
              <a:t>Fehlende Strukturen erschweren Vorbildfunktion - auch gegenüber anderen Ländern.</a:t>
            </a:r>
          </a:p>
          <a:p>
            <a:r>
              <a:rPr lang="de-DE" b="1" dirty="0">
                <a:latin typeface="Calibri" panose="020F0502020204030204" pitchFamily="34" charset="0"/>
                <a:ea typeface="Calibri" panose="020F0502020204030204" pitchFamily="34" charset="0"/>
                <a:cs typeface="Calibri" panose="020F0502020204030204" pitchFamily="34" charset="0"/>
              </a:rPr>
              <a:t>Das Unternehmen Fairafric zeigt, dass nachhaltiges Produzieren möglich ist.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Auswirkungen</a:t>
            </a:r>
          </a:p>
        </p:txBody>
      </p:sp>
      <p:pic>
        <p:nvPicPr>
          <p:cNvPr id="7" name="Inhaltsplatzhalter 6" descr="Links ein ausgetrocknetes Flussbett, rechts ein Arganbaum, auf den Ziegen geklettert sind, um Nahrung zu suche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9659" y="1930400"/>
            <a:ext cx="6167437" cy="411162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Kosten und Verteilung</a:t>
            </a:r>
          </a:p>
        </p:txBody>
      </p:sp>
      <p:sp>
        <p:nvSpPr>
          <p:cNvPr id="3" name="Inhaltsplatzhalter 2"/>
          <p:cNvSpPr>
            <a:spLocks noGrp="1"/>
          </p:cNvSpPr>
          <p:nvPr>
            <p:ph idx="1"/>
          </p:nvPr>
        </p:nvSpPr>
        <p:spPr/>
        <p:txBody>
          <a:bodyPr>
            <a:normAutofit fontScale="92500" lnSpcReduction="20000"/>
          </a:bodyPr>
          <a:lstStyle/>
          <a:p>
            <a:pPr algn="ctr"/>
            <a:r>
              <a:rPr lang="de-DE" b="1" dirty="0">
                <a:latin typeface="Calibri" panose="020F0502020204030204" pitchFamily="34" charset="0"/>
                <a:ea typeface="Calibri" panose="020F0502020204030204" pitchFamily="34" charset="0"/>
                <a:cs typeface="Calibri" panose="020F0502020204030204" pitchFamily="34" charset="0"/>
              </a:rPr>
              <a:t>Klimaschäden verursachen reale Kosten</a:t>
            </a:r>
          </a:p>
          <a:p>
            <a:pPr algn="ctr"/>
            <a:endParaRPr lang="de-DE" b="1" dirty="0">
              <a:latin typeface="Calibri" panose="020F0502020204030204" pitchFamily="34" charset="0"/>
              <a:ea typeface="Calibri" panose="020F0502020204030204" pitchFamily="34" charset="0"/>
              <a:cs typeface="Calibri" panose="020F0502020204030204" pitchFamily="34" charset="0"/>
            </a:endParaRPr>
          </a:p>
          <a:p>
            <a:r>
              <a:rPr lang="de-DE" dirty="0"/>
              <a:t>Extremwetter und Klimaschäden belasten Staaten, Kommunen und private Haushalte.</a:t>
            </a: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t>CO2-Preise können Emissionen senken, brauchen aber soziale Ausgleiche.</a:t>
            </a: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t>Klimaschutz kostet Geld – fehlender Klimaschutz oft noch mehr.</a:t>
            </a: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t>Gewinne und Schäden sind häufig ungleich verteilt. </a:t>
            </a: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t>Prävention kann langfristig günstiger sein als Wiederaufbau.</a:t>
            </a:r>
            <a:endParaRPr lang="de-DE"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altLang="en-US"/>
              <a:t>Gerechter Übergang (Just Transition)</a:t>
            </a:r>
          </a:p>
        </p:txBody>
      </p:sp>
      <p:sp>
        <p:nvSpPr>
          <p:cNvPr id="3" name="Inhaltsplatzhalter 2"/>
          <p:cNvSpPr>
            <a:spLocks noGrp="1"/>
          </p:cNvSpPr>
          <p:nvPr>
            <p:ph idx="1"/>
          </p:nvPr>
        </p:nvSpPr>
        <p:spPr/>
        <p:txBody>
          <a:bodyPr>
            <a:normAutofit lnSpcReduction="10000"/>
          </a:bodyPr>
          <a:lstStyle/>
          <a:p>
            <a:pPr marL="0" indent="0">
              <a:buNone/>
            </a:pPr>
            <a:r>
              <a:rPr lang="de-DE" altLang="en-US" dirty="0"/>
              <a:t>Der Internationale Gewerkschaftsbund hat fünf Maßnahmen vorgeschlagen:</a:t>
            </a:r>
          </a:p>
          <a:p>
            <a:pPr marL="0" indent="0">
              <a:buNone/>
            </a:pPr>
            <a:endParaRPr lang="de-DE" altLang="en-US" dirty="0"/>
          </a:p>
          <a:p>
            <a:r>
              <a:rPr lang="de-DE" altLang="en-US" dirty="0"/>
              <a:t>1. Investitionen in Sektoren und Technologien, die viele Arbeitsplätze schaffen, klimafreundlich sind sowie Menschenrechte und Rechte von Beschäftigten respektieren.</a:t>
            </a:r>
          </a:p>
          <a:p>
            <a:r>
              <a:rPr lang="de-DE" altLang="en-US" dirty="0"/>
              <a:t>2. Dialog mit Gewerkschaften und Arbeitgebern.</a:t>
            </a:r>
          </a:p>
          <a:p>
            <a:r>
              <a:rPr lang="de-DE" altLang="en-US" dirty="0"/>
              <a:t>3. Untersuchung der sozialen Folgen von Klimapolitik sowie Weiterbildung für neue Tätigkeiten und Technologien..</a:t>
            </a:r>
          </a:p>
          <a:p>
            <a:r>
              <a:rPr lang="de-DE" altLang="en-US" dirty="0"/>
              <a:t>4. Soziale Absicherung für betroffene Arbeiter sowie stärkere Steuerung des Arbeitsmarktes (Soziale Absicherung für betroffene ArbeiterInnen sowie Unterstützung beim Wandel des Arbeitsmarktes)</a:t>
            </a:r>
          </a:p>
          <a:p>
            <a:r>
              <a:rPr lang="de-DE" altLang="en-US" dirty="0"/>
              <a:t>5. Lokale Pläne und Unterstützung zur Stabilisierung von Regionen im Übergang.</a:t>
            </a:r>
          </a:p>
          <a:p>
            <a:endParaRPr lang="de-DE" altLang="en-US" dirty="0"/>
          </a:p>
          <a:p>
            <a:endParaRPr lang="de-DE" altLang="en-US" dirty="0"/>
          </a:p>
          <a:p>
            <a:endParaRPr lang="en-US" altLang="de-D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Klimaschäden und Kosten laut Munich Re</a:t>
            </a:r>
          </a:p>
        </p:txBody>
      </p:sp>
      <p:sp>
        <p:nvSpPr>
          <p:cNvPr id="3" name="Inhaltsplatzhalter 2"/>
          <p:cNvSpPr>
            <a:spLocks noGrp="1"/>
          </p:cNvSpPr>
          <p:nvPr>
            <p:ph idx="1"/>
          </p:nvPr>
        </p:nvSpPr>
        <p:spPr/>
        <p:txBody>
          <a:bodyPr>
            <a:noAutofit/>
          </a:bodyPr>
          <a:lstStyle/>
          <a:p>
            <a:r>
              <a:rPr lang="de-DE" sz="1500" dirty="0"/>
              <a:t>Weltweite Gesamtschäden durch Naturkatastrophen 2024: 320 Mrd. $.</a:t>
            </a:r>
          </a:p>
          <a:p>
            <a:endParaRPr lang="de-DE" sz="1500" dirty="0"/>
          </a:p>
          <a:p>
            <a:r>
              <a:rPr lang="de-DE" sz="1500" dirty="0"/>
              <a:t>Über 90 % dieser Schäden stammen von wetterbedingten Ereignissen (z. B. Stürme, Überschwemmungen.</a:t>
            </a:r>
          </a:p>
          <a:p>
            <a:endParaRPr lang="de-DE" sz="1500" dirty="0"/>
          </a:p>
          <a:p>
            <a:r>
              <a:rPr lang="de-DE" sz="1500" dirty="0"/>
              <a:t>Nur ein Teil der Schäden ist versichert – der Rest bleibt unversichert und betrifft häufig Haushalte, Kommunen oder Staaten direkt.</a:t>
            </a:r>
          </a:p>
          <a:p>
            <a:endParaRPr lang="de-DE" sz="1500" dirty="0"/>
          </a:p>
          <a:p>
            <a:r>
              <a:rPr lang="de-DE" sz="1500" dirty="0"/>
              <a:t>In den letzten Jahrzehnten sind die wirtschaftlichen Verluste durch Wetterextreme deutlich gestiegen, auch im Verhältnis zur Wirtschaftsleistung großer Staaten. </a:t>
            </a:r>
          </a:p>
          <a:p>
            <a:pPr marL="0" indent="0">
              <a:buNone/>
            </a:pPr>
            <a:endParaRPr lang="de-DE" sz="1500" dirty="0"/>
          </a:p>
          <a:p>
            <a:r>
              <a:rPr lang="de-DE" sz="1500" dirty="0"/>
              <a:t>Der größte Rückversicherer der Welt warnt: Prävention ist günstiger als wiederkehrender Wiederaufbau.</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487975" y="661012"/>
            <a:ext cx="7216049" cy="707886"/>
          </a:xfrm>
          <a:prstGeom prst="rect">
            <a:avLst/>
          </a:prstGeom>
          <a:noFill/>
        </p:spPr>
        <p:txBody>
          <a:bodyPr wrap="square" rtlCol="0">
            <a:spAutoFit/>
          </a:bodyPr>
          <a:lstStyle/>
          <a:p>
            <a:r>
              <a:rPr lang="de-DE" sz="4000" dirty="0"/>
              <a:t>Wandel mit Hand und Fuß</a:t>
            </a:r>
          </a:p>
        </p:txBody>
      </p:sp>
      <p:sp>
        <p:nvSpPr>
          <p:cNvPr id="3" name="Textfeld 2"/>
          <p:cNvSpPr txBox="1"/>
          <p:nvPr/>
        </p:nvSpPr>
        <p:spPr>
          <a:xfrm>
            <a:off x="2203374" y="1894902"/>
            <a:ext cx="3646584" cy="4801314"/>
          </a:xfrm>
          <a:prstGeom prst="rect">
            <a:avLst/>
          </a:prstGeom>
          <a:noFill/>
        </p:spPr>
        <p:txBody>
          <a:bodyPr wrap="square" rtlCol="0">
            <a:spAutoFit/>
          </a:bodyPr>
          <a:lstStyle/>
          <a:p>
            <a:r>
              <a:rPr lang="de-DE" dirty="0"/>
              <a:t>Er ist Symbol und ein Instrument für die Berechnung des Verbrauchs von natürlichen Ressourcen.</a:t>
            </a:r>
          </a:p>
          <a:p>
            <a:r>
              <a:rPr lang="de-DE" dirty="0"/>
              <a:t>Er steht für die negativen sozialen und ökologischen Auswirkungen des eigenen Handelns und für die Spuren, die man auf der Welt hinterlässt.</a:t>
            </a:r>
          </a:p>
          <a:p>
            <a:r>
              <a:rPr lang="de-DE" dirty="0"/>
              <a:t>Er steht also in der Regel für negative Handlungsaus-wirkungen, die wir durch verändertes Verhalten und nachhaltigere </a:t>
            </a:r>
            <a:r>
              <a:rPr lang="de-DE" dirty="0" err="1"/>
              <a:t>Kaufent</a:t>
            </a:r>
            <a:r>
              <a:rPr lang="de-DE" dirty="0"/>
              <a:t>- </a:t>
            </a:r>
            <a:r>
              <a:rPr lang="de-DE" dirty="0" err="1"/>
              <a:t>scheidungen</a:t>
            </a:r>
            <a:r>
              <a:rPr lang="de-DE" dirty="0"/>
              <a:t> </a:t>
            </a:r>
            <a:r>
              <a:rPr lang="de-DE" b="1" dirty="0"/>
              <a:t>verringern </a:t>
            </a:r>
            <a:r>
              <a:rPr lang="de-DE" dirty="0"/>
              <a:t>können.</a:t>
            </a:r>
          </a:p>
        </p:txBody>
      </p:sp>
      <p:sp>
        <p:nvSpPr>
          <p:cNvPr id="4" name="Textfeld 3"/>
          <p:cNvSpPr txBox="1"/>
          <p:nvPr/>
        </p:nvSpPr>
        <p:spPr>
          <a:xfrm>
            <a:off x="6488935" y="1894902"/>
            <a:ext cx="3944038" cy="4247317"/>
          </a:xfrm>
          <a:prstGeom prst="rect">
            <a:avLst/>
          </a:prstGeom>
          <a:noFill/>
        </p:spPr>
        <p:txBody>
          <a:bodyPr wrap="square" rtlCol="0">
            <a:spAutoFit/>
          </a:bodyPr>
          <a:lstStyle/>
          <a:p>
            <a:r>
              <a:rPr lang="de-DE" dirty="0"/>
              <a:t>Er möchte Handlungsansätze fördern, die über das eigene individuelle Verhalten hinausreichen.</a:t>
            </a:r>
          </a:p>
          <a:p>
            <a:r>
              <a:rPr lang="de-DE" dirty="0"/>
              <a:t> Er steht symbolisch für nachhaltiges Handeln und Engagement. </a:t>
            </a:r>
          </a:p>
          <a:p>
            <a:r>
              <a:rPr lang="de-DE" dirty="0"/>
              <a:t>Er fordert unterschiedliche Zielgruppen auf, bei blockierenden Strukturen und Rahmenbedingungen anzusetzen und sie durch kollektives Handeln</a:t>
            </a:r>
          </a:p>
          <a:p>
            <a:r>
              <a:rPr lang="de-DE" dirty="0"/>
              <a:t>und politisches Engagement umzugestalten. </a:t>
            </a:r>
          </a:p>
          <a:p>
            <a:r>
              <a:rPr lang="de-DE" dirty="0"/>
              <a:t>Er soll </a:t>
            </a:r>
            <a:r>
              <a:rPr lang="de-DE" b="1" dirty="0"/>
              <a:t>größer </a:t>
            </a:r>
            <a:r>
              <a:rPr lang="de-DE" dirty="0"/>
              <a:t>werden.</a:t>
            </a:r>
          </a:p>
        </p:txBody>
      </p:sp>
      <p:sp>
        <p:nvSpPr>
          <p:cNvPr id="5" name="Textfeld 4"/>
          <p:cNvSpPr txBox="1"/>
          <p:nvPr/>
        </p:nvSpPr>
        <p:spPr>
          <a:xfrm>
            <a:off x="2203374" y="1348789"/>
            <a:ext cx="3404212" cy="461665"/>
          </a:xfrm>
          <a:prstGeom prst="rect">
            <a:avLst/>
          </a:prstGeom>
          <a:noFill/>
        </p:spPr>
        <p:txBody>
          <a:bodyPr wrap="square" rtlCol="0">
            <a:spAutoFit/>
          </a:bodyPr>
          <a:lstStyle/>
          <a:p>
            <a:r>
              <a:rPr lang="de-DE" sz="2400" b="1" dirty="0" err="1"/>
              <a:t>footprint</a:t>
            </a:r>
            <a:endParaRPr lang="de-DE" sz="2400" b="1" dirty="0"/>
          </a:p>
        </p:txBody>
      </p:sp>
      <p:sp>
        <p:nvSpPr>
          <p:cNvPr id="6" name="Textfeld 5"/>
          <p:cNvSpPr txBox="1"/>
          <p:nvPr/>
        </p:nvSpPr>
        <p:spPr>
          <a:xfrm>
            <a:off x="6488935" y="1368898"/>
            <a:ext cx="3215089" cy="461665"/>
          </a:xfrm>
          <a:prstGeom prst="rect">
            <a:avLst/>
          </a:prstGeom>
          <a:noFill/>
        </p:spPr>
        <p:txBody>
          <a:bodyPr wrap="square" rtlCol="0">
            <a:spAutoFit/>
          </a:bodyPr>
          <a:lstStyle/>
          <a:p>
            <a:r>
              <a:rPr lang="de-DE" sz="2400" b="1" dirty="0"/>
              <a:t>Handabdruck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ctr"/>
            <a:r>
              <a:rPr lang="de-DE" altLang="en-US"/>
              <a:t>Blockierende Strukturen verändern!</a:t>
            </a:r>
          </a:p>
        </p:txBody>
      </p:sp>
      <p:sp>
        <p:nvSpPr>
          <p:cNvPr id="5" name="Inhaltsplatzhalter 4"/>
          <p:cNvSpPr>
            <a:spLocks noGrp="1"/>
          </p:cNvSpPr>
          <p:nvPr>
            <p:ph idx="1"/>
          </p:nvPr>
        </p:nvSpPr>
        <p:spPr/>
        <p:txBody>
          <a:bodyPr>
            <a:normAutofit fontScale="92500" lnSpcReduction="20000"/>
          </a:bodyPr>
          <a:lstStyle/>
          <a:p>
            <a:pPr algn="ctr"/>
            <a:r>
              <a:rPr lang="de-DE" altLang="en-US" b="1" dirty="0"/>
              <a:t>Welche Strukturen stehen nachhaltigem Handeln im Weg?</a:t>
            </a:r>
          </a:p>
          <a:p>
            <a:pPr algn="ctr"/>
            <a:endParaRPr lang="de-DE" altLang="en-US" b="1" dirty="0"/>
          </a:p>
          <a:p>
            <a:pPr algn="l"/>
            <a:r>
              <a:rPr lang="de-DE" altLang="en-US" dirty="0"/>
              <a:t>Nachhaltige Produkte sind oft teurer (Bio oder fair kostet mehr als konventionelle Alternativen).</a:t>
            </a:r>
          </a:p>
          <a:p>
            <a:pPr algn="l"/>
            <a:r>
              <a:rPr lang="de-DE" altLang="en-US" dirty="0"/>
              <a:t>Falsche Anreize durch Preise und Subventionen (Kerosin im Flugverkehr ist oft steuerlich begünstigt, Flächenprämien in der EU fördern Monokulturen)</a:t>
            </a:r>
          </a:p>
          <a:p>
            <a:pPr algn="l"/>
            <a:r>
              <a:rPr lang="de-DE" altLang="en-US" dirty="0"/>
              <a:t>Fehlende Infrastruktur (auf dem Land gibt es oft keinen zuverlässigen ÖPNV).</a:t>
            </a:r>
          </a:p>
          <a:p>
            <a:pPr algn="l"/>
            <a:r>
              <a:rPr lang="de-DE" altLang="en-US" dirty="0"/>
              <a:t>Informationsprobleme und Greenwashing (viele Siegel wirken nachhaltig, sind aber wenig aussagekräftig oder irreführend).</a:t>
            </a:r>
          </a:p>
          <a:p>
            <a:pPr algn="l"/>
            <a:r>
              <a:rPr lang="de-DE" altLang="en-US" dirty="0"/>
              <a:t>Regeln und Beschaffungssysteme (öffentliche Einrichtungen kaufen oft nach dem günstigsten Preis ein, nicht nach Nachhaltigkeit. Ein schönes Gegenbeispiel ist „Vom Feld in den Fanshop“).</a:t>
            </a:r>
          </a:p>
          <a:p>
            <a:pPr algn="l"/>
            <a:r>
              <a:rPr lang="de-DE" altLang="en-US" dirty="0"/>
              <a:t>Und Wolfgang möchte gerne seine Erfahrungen mit seiner Solaranlage teilen.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2883353" y="0"/>
            <a:ext cx="6425293" cy="6858000"/>
          </a:xfrm>
          <a:prstGeom prst="rect">
            <a:avLst/>
          </a:prstGeom>
        </p:spPr>
      </p:pic>
      <p:sp>
        <p:nvSpPr>
          <p:cNvPr id="4" name="Textfeld 3"/>
          <p:cNvSpPr txBox="1"/>
          <p:nvPr/>
        </p:nvSpPr>
        <p:spPr>
          <a:xfrm>
            <a:off x="9705860" y="605928"/>
            <a:ext cx="2082188" cy="1200329"/>
          </a:xfrm>
          <a:prstGeom prst="rect">
            <a:avLst/>
          </a:prstGeom>
          <a:noFill/>
        </p:spPr>
        <p:txBody>
          <a:bodyPr wrap="square" rtlCol="0">
            <a:spAutoFit/>
          </a:bodyPr>
          <a:lstStyle/>
          <a:p>
            <a:r>
              <a:rPr lang="de-DE" dirty="0"/>
              <a:t>Wo ansetzen?</a:t>
            </a:r>
          </a:p>
          <a:p>
            <a:endParaRPr lang="de-DE" dirty="0"/>
          </a:p>
          <a:p>
            <a:r>
              <a:rPr lang="de-DE" dirty="0"/>
              <a:t>Die Frage der Wirkungsebene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2929740" y="4141997"/>
            <a:ext cx="3952875" cy="1885950"/>
          </a:xfrm>
          <a:prstGeom prst="rect">
            <a:avLst/>
          </a:prstGeom>
        </p:spPr>
      </p:pic>
      <p:sp>
        <p:nvSpPr>
          <p:cNvPr id="5" name="Textfeld 4"/>
          <p:cNvSpPr txBox="1"/>
          <p:nvPr/>
        </p:nvSpPr>
        <p:spPr>
          <a:xfrm>
            <a:off x="3029640" y="661012"/>
            <a:ext cx="5266062" cy="954107"/>
          </a:xfrm>
          <a:prstGeom prst="rect">
            <a:avLst/>
          </a:prstGeom>
          <a:noFill/>
        </p:spPr>
        <p:txBody>
          <a:bodyPr wrap="square" rtlCol="0">
            <a:spAutoFit/>
          </a:bodyPr>
          <a:lstStyle/>
          <a:p>
            <a:r>
              <a:rPr lang="de-DE" sz="2800" dirty="0"/>
              <a:t>Mit einem Test den eigenen Handabdruckhebel finden</a:t>
            </a:r>
          </a:p>
        </p:txBody>
      </p:sp>
      <p:pic>
        <p:nvPicPr>
          <p:cNvPr id="7" name="Grafik 6"/>
          <p:cNvPicPr>
            <a:picLocks noChangeAspect="1"/>
          </p:cNvPicPr>
          <p:nvPr/>
        </p:nvPicPr>
        <p:blipFill>
          <a:blip r:embed="rId4"/>
          <a:stretch>
            <a:fillRect/>
          </a:stretch>
        </p:blipFill>
        <p:spPr>
          <a:xfrm>
            <a:off x="7390563" y="2582002"/>
            <a:ext cx="3917944" cy="2721166"/>
          </a:xfrm>
          <a:prstGeom prst="rect">
            <a:avLst/>
          </a:prstGeom>
        </p:spPr>
      </p:pic>
      <p:sp>
        <p:nvSpPr>
          <p:cNvPr id="2" name="Textfeld 1"/>
          <p:cNvSpPr txBox="1"/>
          <p:nvPr/>
        </p:nvSpPr>
        <p:spPr>
          <a:xfrm>
            <a:off x="3029640" y="2897436"/>
            <a:ext cx="3852975" cy="369332"/>
          </a:xfrm>
          <a:prstGeom prst="rect">
            <a:avLst/>
          </a:prstGeom>
          <a:noFill/>
        </p:spPr>
        <p:txBody>
          <a:bodyPr wrap="square" rtlCol="0">
            <a:spAutoFit/>
          </a:bodyPr>
          <a:lstStyle/>
          <a:p>
            <a:r>
              <a:rPr lang="de-DE" dirty="0">
                <a:hlinkClick r:id="rId5"/>
              </a:rPr>
              <a:t>https://www.handabdruck.eu/</a:t>
            </a:r>
            <a:r>
              <a:rPr lang="de-DE"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ünf Personen in einem Raum, eine Person schreibt etwas an die Tafel, die anderen hören zu oder schreiben.">
            <a:extLst>
              <a:ext uri="{FF2B5EF4-FFF2-40B4-BE49-F238E27FC236}">
                <a16:creationId xmlns:a16="http://schemas.microsoft.com/office/drawing/2014/main" id="{1F4266D2-073A-9430-2E31-583BFD581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6999" cy="6858000"/>
          </a:xfrm>
          <a:prstGeom prst="rect">
            <a:avLst/>
          </a:prstGeom>
        </p:spPr>
      </p:pic>
    </p:spTree>
    <p:extLst>
      <p:ext uri="{BB962C8B-B14F-4D97-AF65-F5344CB8AC3E}">
        <p14:creationId xmlns:p14="http://schemas.microsoft.com/office/powerpoint/2010/main" val="2380076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auf dem fünf Sorgenpuppen neben einer Spendendose stehen. Die Puppen teilen sich eine gemeinsame Sprechblase, in der steht: &quot;Wir danken Ihnen für Ihr zuhören und Ihre Mitarbeit&quot;.">
            <a:extLst>
              <a:ext uri="{FF2B5EF4-FFF2-40B4-BE49-F238E27FC236}">
                <a16:creationId xmlns:a16="http://schemas.microsoft.com/office/drawing/2014/main" id="{05EFF56B-91CE-D7FB-8B57-E7537E9A2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36228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Was ist Klimawandel?</a:t>
            </a:r>
          </a:p>
        </p:txBody>
      </p:sp>
      <p:sp>
        <p:nvSpPr>
          <p:cNvPr id="3" name="Inhaltsplatzhalter 2"/>
          <p:cNvSpPr>
            <a:spLocks noGrp="1"/>
          </p:cNvSpPr>
          <p:nvPr>
            <p:ph idx="1"/>
          </p:nvPr>
        </p:nvSpPr>
        <p:spPr/>
        <p:txBody>
          <a:bodyPr/>
          <a:lstStyle/>
          <a:p>
            <a:r>
              <a:rPr lang="de-DE" dirty="0"/>
              <a:t>Langfristige Veränderung des globalen Klimas</a:t>
            </a:r>
          </a:p>
          <a:p>
            <a:endParaRPr lang="de-DE" dirty="0"/>
          </a:p>
          <a:p>
            <a:r>
              <a:rPr lang="de-DE" dirty="0"/>
              <a:t>Hauptursache heute:  von Menschen emittierte Treibhausgase (CO2, Methan, Lachgas)</a:t>
            </a:r>
          </a:p>
          <a:p>
            <a:endParaRPr lang="de-DE" dirty="0"/>
          </a:p>
          <a:p>
            <a:r>
              <a:rPr lang="de-DE" dirty="0"/>
              <a:t>Folge: Erwärmung der Atmosphäre und Ozeane</a:t>
            </a:r>
          </a:p>
          <a:p>
            <a:endParaRPr lang="de-DE" dirty="0"/>
          </a:p>
          <a:p>
            <a:r>
              <a:rPr lang="de-DE" dirty="0"/>
              <a:t>Mehr Extremwetter (Hitze, Dürren, Starkregen)</a:t>
            </a:r>
          </a:p>
          <a:p>
            <a:endParaRPr lang="de-DE" dirty="0"/>
          </a:p>
          <a:p>
            <a:r>
              <a:rPr lang="de-DE" dirty="0"/>
              <a:t>Steigender Meeresspiegel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altLang="en-US"/>
              <a:t>Wie funktioniert das physikalisch?</a:t>
            </a:r>
          </a:p>
        </p:txBody>
      </p:sp>
      <p:sp>
        <p:nvSpPr>
          <p:cNvPr id="3" name="Inhaltsplatzhalter 2"/>
          <p:cNvSpPr>
            <a:spLocks noGrp="1"/>
          </p:cNvSpPr>
          <p:nvPr>
            <p:ph idx="1"/>
          </p:nvPr>
        </p:nvSpPr>
        <p:spPr/>
        <p:txBody>
          <a:bodyPr/>
          <a:lstStyle/>
          <a:p>
            <a:r>
              <a:rPr lang="de-DE" altLang="en-US" dirty="0"/>
              <a:t>Strahlungsbilanz der Erde: Die Erde erhält Energie von der Sonne und gibt sie als Wärmestrahlung wieder ab.</a:t>
            </a:r>
          </a:p>
          <a:p>
            <a:r>
              <a:rPr lang="de-DE" altLang="en-US" dirty="0"/>
              <a:t>Treibhauseffekt (physikalisch): Treibhausgase absorbieren einen Teil der Wärmestrahlung und strahlen sie in alle Richtungen wieder ab. Dadurch bleibt mehr Wärme in der Atmosphäre.</a:t>
            </a:r>
          </a:p>
          <a:p>
            <a:r>
              <a:rPr lang="de-DE" altLang="en-US" dirty="0"/>
              <a:t>Zusätzliche Treibhausgase verändern die Energiebilanz. Weniger Wärme entweicht ins All. </a:t>
            </a:r>
          </a:p>
          <a:p>
            <a:r>
              <a:rPr lang="de-DE" altLang="en-US" dirty="0"/>
              <a:t>Treibhausgase wirken unterschiedlich stark und bleiben unterschiedlich lang in der Atmosphäre.</a:t>
            </a:r>
          </a:p>
          <a:p>
            <a:endParaRPr lang="de-DE"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Verstärkende Effekte (Rückkopplungen)</a:t>
            </a:r>
          </a:p>
        </p:txBody>
      </p:sp>
      <p:sp>
        <p:nvSpPr>
          <p:cNvPr id="3" name="Inhaltsplatzhalter 2"/>
          <p:cNvSpPr>
            <a:spLocks noGrp="1"/>
          </p:cNvSpPr>
          <p:nvPr>
            <p:ph idx="1"/>
          </p:nvPr>
        </p:nvSpPr>
        <p:spPr/>
        <p:txBody>
          <a:bodyPr/>
          <a:lstStyle/>
          <a:p>
            <a:r>
              <a:rPr lang="de-DE" dirty="0"/>
              <a:t>Keine Ursache am Anfang, aber Verstärker des Klimawandels</a:t>
            </a:r>
          </a:p>
          <a:p>
            <a:endParaRPr lang="de-DE" dirty="0"/>
          </a:p>
          <a:p>
            <a:r>
              <a:rPr lang="de-DE" dirty="0"/>
              <a:t>Schmelzendes Eis: weniger Sonnenlicht wird reflektiert</a:t>
            </a:r>
          </a:p>
          <a:p>
            <a:endParaRPr lang="de-DE" dirty="0"/>
          </a:p>
          <a:p>
            <a:r>
              <a:rPr lang="de-DE" dirty="0"/>
              <a:t>Auftauender Permafrost: CO2 und Methan werden freigesetzt</a:t>
            </a:r>
          </a:p>
          <a:p>
            <a:endParaRPr lang="de-DE" dirty="0"/>
          </a:p>
          <a:p>
            <a:r>
              <a:rPr lang="de-DE" dirty="0"/>
              <a:t>Erwärmte Ozeane: nehmen weniger Treibhausgase auf</a:t>
            </a:r>
          </a:p>
          <a:p>
            <a:endParaRPr lang="de-DE" dirty="0"/>
          </a:p>
          <a:p>
            <a:r>
              <a:rPr lang="de-DE" dirty="0"/>
              <a:t>Klimawandel verstärkt sich selbst. </a:t>
            </a:r>
          </a:p>
          <a:p>
            <a:endParaRPr lang="de-DE" b="1" dirty="0">
              <a:sym typeface="+mn-ea"/>
            </a:endParaRPr>
          </a:p>
          <a:p>
            <a:pPr marL="0" indent="0">
              <a:buNone/>
            </a:pPr>
            <a:endParaRPr lang="de-DE" u="sng"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latin typeface="Calibri" panose="020F0502020204030204" pitchFamily="34" charset="0"/>
                <a:ea typeface="Calibri" panose="020F0502020204030204" pitchFamily="34" charset="0"/>
                <a:cs typeface="Calibri" panose="020F0502020204030204" pitchFamily="34" charset="0"/>
              </a:rPr>
              <a:t>Kipppunkte</a:t>
            </a:r>
          </a:p>
        </p:txBody>
      </p:sp>
      <p:sp>
        <p:nvSpPr>
          <p:cNvPr id="3" name="Inhaltsplatzhalter 2"/>
          <p:cNvSpPr>
            <a:spLocks noGrp="1"/>
          </p:cNvSpPr>
          <p:nvPr>
            <p:ph idx="1"/>
          </p:nvPr>
        </p:nvSpPr>
        <p:spPr/>
        <p:txBody>
          <a:bodyPr/>
          <a:lstStyle/>
          <a:p>
            <a:pPr marL="0" indent="0" algn="ctr">
              <a:buNone/>
            </a:pPr>
            <a:r>
              <a:rPr lang="de-DE" dirty="0">
                <a:latin typeface="Calibri" panose="020F0502020204030204" pitchFamily="34" charset="0"/>
                <a:ea typeface="Calibri" panose="020F0502020204030204" pitchFamily="34" charset="0"/>
                <a:cs typeface="Calibri" panose="020F0502020204030204" pitchFamily="34" charset="0"/>
              </a:rPr>
              <a:t>Was sind Kipppunkte?</a:t>
            </a:r>
          </a:p>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dirty="0">
                <a:latin typeface="Calibri" panose="020F0502020204030204" pitchFamily="34" charset="0"/>
                <a:ea typeface="Calibri" panose="020F0502020204030204" pitchFamily="34" charset="0"/>
                <a:cs typeface="Calibri" panose="020F0502020204030204" pitchFamily="34" charset="0"/>
              </a:rPr>
              <a:t>Kipppunkte sind kritische Schwellen im Klimasystem. Wird ein Kipppunkt überschritten, verändert sich ein System unumkehrbar oder sehr langfristig – auch wenn sich das Klima später (auf anderem Niveau) stabilisiert.</a:t>
            </a:r>
          </a:p>
          <a:p>
            <a:pPr marL="0" indent="0">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dirty="0">
                <a:latin typeface="Calibri" panose="020F0502020204030204" pitchFamily="34" charset="0"/>
                <a:ea typeface="Calibri" panose="020F0502020204030204" pitchFamily="34" charset="0"/>
                <a:cs typeface="Calibri" panose="020F0502020204030204" pitchFamily="34" charset="0"/>
              </a:rPr>
              <a:t>Veränderungen laufen nicht linear. Eine kleine zusätzliche Erwärmung bedeutet eine große Wirkung. Die Rückkehr zum alten Zustand ist oft nicht möglich. </a:t>
            </a:r>
          </a:p>
          <a:p>
            <a:pPr marL="0" indent="0">
              <a:buNone/>
            </a:pPr>
            <a:endParaRPr lang="de-DE"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Beispiele für Kipppunkte</a:t>
            </a:r>
          </a:p>
        </p:txBody>
      </p:sp>
      <p:sp>
        <p:nvSpPr>
          <p:cNvPr id="3" name="Inhaltsplatzhalter 2"/>
          <p:cNvSpPr>
            <a:spLocks noGrp="1"/>
          </p:cNvSpPr>
          <p:nvPr>
            <p:ph idx="1"/>
          </p:nvPr>
        </p:nvSpPr>
        <p:spPr/>
        <p:txBody>
          <a:bodyPr>
            <a:normAutofit fontScale="92500" lnSpcReduction="20000"/>
          </a:bodyPr>
          <a:lstStyle/>
          <a:p>
            <a:r>
              <a:rPr lang="de-DE" dirty="0">
                <a:latin typeface="Calibri" panose="020F0502020204030204" pitchFamily="34" charset="0"/>
                <a:ea typeface="Calibri" panose="020F0502020204030204" pitchFamily="34" charset="0"/>
                <a:cs typeface="Calibri" panose="020F0502020204030204" pitchFamily="34" charset="0"/>
              </a:rPr>
              <a:t>Abschmelzen des Grönland-Eisschildes</a:t>
            </a:r>
          </a:p>
          <a:p>
            <a:r>
              <a:rPr lang="de-DE" dirty="0">
                <a:latin typeface="Calibri" panose="020F0502020204030204" pitchFamily="34" charset="0"/>
                <a:ea typeface="Calibri" panose="020F0502020204030204" pitchFamily="34" charset="0"/>
                <a:cs typeface="Calibri" panose="020F0502020204030204" pitchFamily="34" charset="0"/>
              </a:rPr>
              <a:t>Auftauen von Permafrostböden = Freisetzung von Methan und CO2</a:t>
            </a:r>
          </a:p>
          <a:p>
            <a:r>
              <a:rPr lang="de-DE" dirty="0">
                <a:latin typeface="Calibri" panose="020F0502020204030204" pitchFamily="34" charset="0"/>
                <a:ea typeface="Calibri" panose="020F0502020204030204" pitchFamily="34" charset="0"/>
                <a:cs typeface="Calibri" panose="020F0502020204030204" pitchFamily="34" charset="0"/>
              </a:rPr>
              <a:t>Absterben des Amazonas-Regenwalds</a:t>
            </a:r>
          </a:p>
          <a:p>
            <a:r>
              <a:rPr lang="de-DE" dirty="0">
                <a:latin typeface="Calibri" panose="020F0502020204030204" pitchFamily="34" charset="0"/>
                <a:ea typeface="Calibri" panose="020F0502020204030204" pitchFamily="34" charset="0"/>
                <a:cs typeface="Calibri" panose="020F0502020204030204" pitchFamily="34" charset="0"/>
              </a:rPr>
              <a:t>Abschwächung großer Meeresströmungen (z. B. Atlantische Umwälzzirkulation, von dem der Golfstrom ein Teil ist)</a:t>
            </a:r>
          </a:p>
          <a:p>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de-DE" dirty="0">
                <a:latin typeface="Calibri" panose="020F0502020204030204" pitchFamily="34" charset="0"/>
                <a:ea typeface="Calibri" panose="020F0502020204030204" pitchFamily="34" charset="0"/>
                <a:cs typeface="Calibri" panose="020F0502020204030204" pitchFamily="34" charset="0"/>
              </a:rPr>
              <a:t>     </a:t>
            </a:r>
            <a:r>
              <a:rPr lang="de-DE" b="1" dirty="0">
                <a:latin typeface="Calibri" panose="020F0502020204030204" pitchFamily="34" charset="0"/>
                <a:ea typeface="Calibri" panose="020F0502020204030204" pitchFamily="34" charset="0"/>
                <a:cs typeface="Calibri" panose="020F0502020204030204" pitchFamily="34" charset="0"/>
              </a:rPr>
              <a:t>Warum sie so wichtig sind:</a:t>
            </a:r>
          </a:p>
          <a:p>
            <a:r>
              <a:rPr lang="de-DE" dirty="0">
                <a:latin typeface="Calibri" panose="020F0502020204030204" pitchFamily="34" charset="0"/>
                <a:ea typeface="Calibri" panose="020F0502020204030204" pitchFamily="34" charset="0"/>
                <a:cs typeface="Calibri" panose="020F0502020204030204" pitchFamily="34" charset="0"/>
              </a:rPr>
              <a:t>Sie können den Klimawandel beschleunigen</a:t>
            </a:r>
          </a:p>
          <a:p>
            <a:r>
              <a:rPr lang="de-DE" dirty="0">
                <a:latin typeface="Calibri" panose="020F0502020204030204" pitchFamily="34" charset="0"/>
                <a:ea typeface="Calibri" panose="020F0502020204030204" pitchFamily="34" charset="0"/>
                <a:cs typeface="Calibri" panose="020F0502020204030204" pitchFamily="34" charset="0"/>
              </a:rPr>
              <a:t>Folgen wirken global, nicht lokal</a:t>
            </a:r>
          </a:p>
          <a:p>
            <a:r>
              <a:rPr lang="de-DE" dirty="0">
                <a:latin typeface="Calibri" panose="020F0502020204030204" pitchFamily="34" charset="0"/>
                <a:ea typeface="Calibri" panose="020F0502020204030204" pitchFamily="34" charset="0"/>
                <a:cs typeface="Calibri" panose="020F0502020204030204" pitchFamily="34" charset="0"/>
              </a:rPr>
              <a:t>Schäden wären kaum kontrollierbar</a:t>
            </a: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latin typeface="Calibri" panose="020F0502020204030204" pitchFamily="34" charset="0"/>
                <a:ea typeface="Calibri" panose="020F0502020204030204" pitchFamily="34" charset="0"/>
                <a:cs typeface="Calibri" panose="020F0502020204030204" pitchFamily="34" charset="0"/>
              </a:rPr>
              <a:t>Kipppunkte erhöhen das Risiko – sie machen den Klimawandel schwer berechenbar.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751682" y="6158429"/>
            <a:ext cx="9716877" cy="6451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de-DE" sz="1800" b="0" i="0" u="none" strike="noStrike" kern="1200" cap="none" spc="0" normalizeH="0" baseline="0" noProof="0" dirty="0">
                <a:ln>
                  <a:noFill/>
                </a:ln>
                <a:solidFill>
                  <a:prstClr val="black"/>
                </a:solidFill>
                <a:effectLst/>
                <a:uLnTx/>
                <a:uFillTx/>
                <a:latin typeface="Century Gothic" panose="020B0502020202020204"/>
                <a:ea typeface="+mn-ea"/>
                <a:cs typeface="+mn-cs"/>
              </a:rPr>
              <a:t>https://www.pik-potsdam.de/de/produkte/infothek/planetare-grenzen/current_german_simplified.png</a:t>
            </a:r>
            <a:endParaRPr kumimoji="0" lang="de-DE"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8" name="Bild 7"/>
          <p:cNvPicPr/>
          <p:nvPr/>
        </p:nvPicPr>
        <p:blipFill>
          <a:blip r:embed="rId3"/>
          <a:stretch>
            <a:fillRect/>
          </a:stretch>
        </p:blipFill>
        <p:spPr>
          <a:xfrm>
            <a:off x="989965" y="0"/>
            <a:ext cx="7671435" cy="61582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DACA2-076D-8AC1-A0FC-0B2D0B942061}"/>
              </a:ext>
            </a:extLst>
          </p:cNvPr>
          <p:cNvSpPr>
            <a:spLocks noGrp="1"/>
          </p:cNvSpPr>
          <p:nvPr>
            <p:ph type="title"/>
          </p:nvPr>
        </p:nvSpPr>
        <p:spPr/>
        <p:txBody>
          <a:bodyPr/>
          <a:lstStyle/>
          <a:p>
            <a:pPr algn="ctr"/>
            <a:r>
              <a:rPr lang="de-DE" dirty="0"/>
              <a:t>Staffelübergabe</a:t>
            </a:r>
          </a:p>
        </p:txBody>
      </p:sp>
      <p:pic>
        <p:nvPicPr>
          <p:cNvPr id="5" name="Inhaltsplatzhalter 4" descr="Eine ältere Person übergibt einer jüngeren Person einen gerollten Text. Linkes Büro ist altertümlich und leicht chaotisch, rechtes Büro ist moderner und aufgeräumter.">
            <a:extLst>
              <a:ext uri="{FF2B5EF4-FFF2-40B4-BE49-F238E27FC236}">
                <a16:creationId xmlns:a16="http://schemas.microsoft.com/office/drawing/2014/main" id="{BAC0A26B-E8A0-4175-FDA4-5275229072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836" y="1270000"/>
            <a:ext cx="7934739" cy="5289826"/>
          </a:xfrm>
        </p:spPr>
      </p:pic>
    </p:spTree>
    <p:extLst>
      <p:ext uri="{BB962C8B-B14F-4D97-AF65-F5344CB8AC3E}">
        <p14:creationId xmlns:p14="http://schemas.microsoft.com/office/powerpoint/2010/main" val="1429281299"/>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3826</Words>
  <Application>Microsoft Office PowerPoint</Application>
  <PresentationFormat>Breitbild</PresentationFormat>
  <Paragraphs>237</Paragraphs>
  <Slides>28</Slides>
  <Notes>19</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28</vt:i4>
      </vt:variant>
    </vt:vector>
  </HeadingPairs>
  <TitlesOfParts>
    <vt:vector size="35" baseType="lpstr">
      <vt:lpstr>Aptos</vt:lpstr>
      <vt:lpstr>Arial</vt:lpstr>
      <vt:lpstr>Calibri</vt:lpstr>
      <vt:lpstr>Century Gothic</vt:lpstr>
      <vt:lpstr>Trebuchet MS</vt:lpstr>
      <vt:lpstr>Wingdings 3</vt:lpstr>
      <vt:lpstr>Facette</vt:lpstr>
      <vt:lpstr>Klimakrise und Gerechtigkeit – eine schwierige Beziehung</vt:lpstr>
      <vt:lpstr>Auswirkungen</vt:lpstr>
      <vt:lpstr>Was ist Klimawandel?</vt:lpstr>
      <vt:lpstr>Wie funktioniert das physikalisch?</vt:lpstr>
      <vt:lpstr>Verstärkende Effekte (Rückkopplungen)</vt:lpstr>
      <vt:lpstr>Kipppunkte</vt:lpstr>
      <vt:lpstr>Beispiele für Kipppunkte</vt:lpstr>
      <vt:lpstr>PowerPoint-Präsentation</vt:lpstr>
      <vt:lpstr>Staffelübergabe</vt:lpstr>
      <vt:lpstr>Werbeblock</vt:lpstr>
      <vt:lpstr>Klimakiller Krieg</vt:lpstr>
      <vt:lpstr>Beispiel Krieg in der Ukraine</vt:lpstr>
      <vt:lpstr>Beispiel Digitalisierung</vt:lpstr>
      <vt:lpstr>Ökologische und wirtschaftliche Folgen</vt:lpstr>
      <vt:lpstr>Soziale und globale Auswirkungen</vt:lpstr>
      <vt:lpstr>Was ist Klimagerechtigkeit?</vt:lpstr>
      <vt:lpstr>Klimagerechtigkeit: Was sind die grundlegenden Ideen?</vt:lpstr>
      <vt:lpstr>Intergenerationale  Klimagerechtigkeit </vt:lpstr>
      <vt:lpstr>Handlungsspielräume und Fairness</vt:lpstr>
      <vt:lpstr>Kosten und Verteilung</vt:lpstr>
      <vt:lpstr>Gerechter Übergang (Just Transition)</vt:lpstr>
      <vt:lpstr>Klimaschäden und Kosten laut Munich Re</vt:lpstr>
      <vt:lpstr>PowerPoint-Präsentation</vt:lpstr>
      <vt:lpstr>Blockierende Strukturen verändern!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b1</dc:creator>
  <cp:lastModifiedBy>b1</cp:lastModifiedBy>
  <cp:revision>39</cp:revision>
  <cp:lastPrinted>2026-05-18T13:31:47Z</cp:lastPrinted>
  <dcterms:created xsi:type="dcterms:W3CDTF">2026-01-06T10:59:00Z</dcterms:created>
  <dcterms:modified xsi:type="dcterms:W3CDTF">2026-05-28T13:33:08Z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0F6454E566E94C408201B18240D7AAD3_12</vt:lpwstr>
  </property>
  <property fmtid="{D5CDD505-2E9C-101B-9397-08002B2CF9AE}" pid="3" name="KSOProductBuildVer">
    <vt:lpwstr>1031-12.1.0.25242</vt:lpwstr>
  </property>
</Properties>
</file>